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2"/>
    <p:sldMasterId id="2147483697" r:id="rId3"/>
  </p:sldMasterIdLst>
  <p:notesMasterIdLst>
    <p:notesMasterId r:id="rId65"/>
  </p:notesMasterIdLst>
  <p:handoutMasterIdLst>
    <p:handoutMasterId r:id="rId66"/>
  </p:handoutMasterIdLst>
  <p:sldIdLst>
    <p:sldId id="257" r:id="rId4"/>
    <p:sldId id="343" r:id="rId5"/>
    <p:sldId id="339" r:id="rId6"/>
    <p:sldId id="258" r:id="rId7"/>
    <p:sldId id="369" r:id="rId8"/>
    <p:sldId id="367" r:id="rId9"/>
    <p:sldId id="356" r:id="rId10"/>
    <p:sldId id="368" r:id="rId11"/>
    <p:sldId id="370" r:id="rId12"/>
    <p:sldId id="436" r:id="rId13"/>
    <p:sldId id="427" r:id="rId14"/>
    <p:sldId id="391" r:id="rId15"/>
    <p:sldId id="401" r:id="rId16"/>
    <p:sldId id="420" r:id="rId17"/>
    <p:sldId id="406" r:id="rId18"/>
    <p:sldId id="403" r:id="rId19"/>
    <p:sldId id="404" r:id="rId20"/>
    <p:sldId id="405" r:id="rId21"/>
    <p:sldId id="392" r:id="rId22"/>
    <p:sldId id="402" r:id="rId23"/>
    <p:sldId id="407" r:id="rId24"/>
    <p:sldId id="409" r:id="rId25"/>
    <p:sldId id="410" r:id="rId26"/>
    <p:sldId id="411" r:id="rId27"/>
    <p:sldId id="399" r:id="rId28"/>
    <p:sldId id="377" r:id="rId29"/>
    <p:sldId id="385" r:id="rId30"/>
    <p:sldId id="386" r:id="rId31"/>
    <p:sldId id="387" r:id="rId32"/>
    <p:sldId id="388" r:id="rId33"/>
    <p:sldId id="417" r:id="rId34"/>
    <p:sldId id="400" r:id="rId35"/>
    <p:sldId id="378" r:id="rId36"/>
    <p:sldId id="360" r:id="rId37"/>
    <p:sldId id="362" r:id="rId38"/>
    <p:sldId id="383" r:id="rId39"/>
    <p:sldId id="389" r:id="rId40"/>
    <p:sldId id="390" r:id="rId41"/>
    <p:sldId id="431" r:id="rId42"/>
    <p:sldId id="397" r:id="rId43"/>
    <p:sldId id="432" r:id="rId44"/>
    <p:sldId id="433" r:id="rId45"/>
    <p:sldId id="434" r:id="rId46"/>
    <p:sldId id="435" r:id="rId47"/>
    <p:sldId id="374" r:id="rId48"/>
    <p:sldId id="412" r:id="rId49"/>
    <p:sldId id="421" r:id="rId50"/>
    <p:sldId id="422" r:id="rId51"/>
    <p:sldId id="375" r:id="rId52"/>
    <p:sldId id="423" r:id="rId53"/>
    <p:sldId id="415" r:id="rId54"/>
    <p:sldId id="424" r:id="rId55"/>
    <p:sldId id="425" r:id="rId56"/>
    <p:sldId id="414" r:id="rId57"/>
    <p:sldId id="347" r:id="rId58"/>
    <p:sldId id="2914" r:id="rId59"/>
    <p:sldId id="376" r:id="rId60"/>
    <p:sldId id="2917" r:id="rId61"/>
    <p:sldId id="2916" r:id="rId62"/>
    <p:sldId id="439" r:id="rId63"/>
    <p:sldId id="34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Laura Topor" initials="LT" lastIdx="5" clrIdx="1">
    <p:extLst>
      <p:ext uri="{19B8F6BF-5375-455C-9EA6-DF929625EA0E}">
        <p15:presenceInfo xmlns:p15="http://schemas.microsoft.com/office/powerpoint/2012/main" userId="1cc2109f813276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5" autoAdjust="0"/>
    <p:restoredTop sz="86111" autoAdjust="0"/>
  </p:normalViewPr>
  <p:slideViewPr>
    <p:cSldViewPr snapToGrid="0">
      <p:cViewPr varScale="1">
        <p:scale>
          <a:sx n="59" d="100"/>
          <a:sy n="59" d="100"/>
        </p:scale>
        <p:origin x="9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069BA-5303-4E8C-81B5-8E40BBAE5E9D}"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19D42CC6-E9C2-472A-B593-F34509B6E23E}">
      <dgm:prSet phldrT="[Text]" custT="1"/>
      <dgm:spPr/>
      <dgm:t>
        <a:bodyPr/>
        <a:lstStyle/>
        <a:p>
          <a:r>
            <a:rPr lang="en-US" sz="1400" dirty="0"/>
            <a:t>Identify the gaps</a:t>
          </a:r>
        </a:p>
      </dgm:t>
    </dgm:pt>
    <dgm:pt modelId="{7E79996F-6099-4B1F-8BB0-2D7D4EC4F704}" type="parTrans" cxnId="{58E5E791-D5BB-44EC-8564-FE40E92A34E0}">
      <dgm:prSet/>
      <dgm:spPr/>
      <dgm:t>
        <a:bodyPr/>
        <a:lstStyle/>
        <a:p>
          <a:endParaRPr lang="en-US"/>
        </a:p>
      </dgm:t>
    </dgm:pt>
    <dgm:pt modelId="{CEEF2BA0-DDAE-4D69-A66C-21DBCF5EC3C6}" type="sibTrans" cxnId="{58E5E791-D5BB-44EC-8564-FE40E92A34E0}">
      <dgm:prSet/>
      <dgm:spPr/>
      <dgm:t>
        <a:bodyPr/>
        <a:lstStyle/>
        <a:p>
          <a:endParaRPr lang="en-US"/>
        </a:p>
      </dgm:t>
    </dgm:pt>
    <dgm:pt modelId="{CF23FAB9-77F4-436F-AC65-7ACBED306D9B}">
      <dgm:prSet phldrT="[Text]" custT="1"/>
      <dgm:spPr/>
      <dgm:t>
        <a:bodyPr/>
        <a:lstStyle/>
        <a:p>
          <a:r>
            <a:rPr lang="en-US" sz="1400" dirty="0"/>
            <a:t>Develop and implement</a:t>
          </a:r>
        </a:p>
      </dgm:t>
    </dgm:pt>
    <dgm:pt modelId="{0D7C0B1F-98AC-46BF-83C8-000B4311338E}" type="parTrans" cxnId="{35B01475-6AEC-4019-B65B-F9DBE7194BCC}">
      <dgm:prSet/>
      <dgm:spPr/>
      <dgm:t>
        <a:bodyPr/>
        <a:lstStyle/>
        <a:p>
          <a:endParaRPr lang="en-US"/>
        </a:p>
      </dgm:t>
    </dgm:pt>
    <dgm:pt modelId="{DF753022-6C7E-4F00-99FD-8C52B530C2EE}" type="sibTrans" cxnId="{35B01475-6AEC-4019-B65B-F9DBE7194BCC}">
      <dgm:prSet/>
      <dgm:spPr/>
      <dgm:t>
        <a:bodyPr/>
        <a:lstStyle/>
        <a:p>
          <a:endParaRPr lang="en-US"/>
        </a:p>
      </dgm:t>
    </dgm:pt>
    <dgm:pt modelId="{BD411377-7ABB-4967-9E4D-085086C0432D}">
      <dgm:prSet phldrT="[Text]"/>
      <dgm:spPr/>
      <dgm:t>
        <a:bodyPr/>
        <a:lstStyle/>
        <a:p>
          <a:r>
            <a:rPr lang="en-US" dirty="0"/>
            <a:t>NCPDP Specialty Work Group: WG 18</a:t>
          </a:r>
        </a:p>
      </dgm:t>
    </dgm:pt>
    <dgm:pt modelId="{D0E258F8-F6D5-4294-9C8B-9F5E8B84A10E}" type="parTrans" cxnId="{8C456C8D-DD6A-4435-8F6D-A6805F490F98}">
      <dgm:prSet/>
      <dgm:spPr/>
      <dgm:t>
        <a:bodyPr/>
        <a:lstStyle/>
        <a:p>
          <a:endParaRPr lang="en-US"/>
        </a:p>
      </dgm:t>
    </dgm:pt>
    <dgm:pt modelId="{F9F1C62F-752E-4787-AFAA-36CEA729A24D}" type="sibTrans" cxnId="{8C456C8D-DD6A-4435-8F6D-A6805F490F98}">
      <dgm:prSet/>
      <dgm:spPr/>
      <dgm:t>
        <a:bodyPr/>
        <a:lstStyle/>
        <a:p>
          <a:endParaRPr lang="en-US"/>
        </a:p>
      </dgm:t>
    </dgm:pt>
    <dgm:pt modelId="{B19D13B9-54F7-49CB-A4A1-A9516A3B6C18}">
      <dgm:prSet phldrT="[Text]" custT="1"/>
      <dgm:spPr/>
      <dgm:t>
        <a:bodyPr/>
        <a:lstStyle/>
        <a:p>
          <a:r>
            <a:rPr lang="en-US" sz="1400" dirty="0"/>
            <a:t>Current technology available</a:t>
          </a:r>
        </a:p>
      </dgm:t>
    </dgm:pt>
    <dgm:pt modelId="{18AFB72E-932F-4172-8289-3D1E1FA2F312}" type="parTrans" cxnId="{A582CCAF-00AC-4674-ADEF-42478F6B9841}">
      <dgm:prSet/>
      <dgm:spPr/>
      <dgm:t>
        <a:bodyPr/>
        <a:lstStyle/>
        <a:p>
          <a:endParaRPr lang="en-US"/>
        </a:p>
      </dgm:t>
    </dgm:pt>
    <dgm:pt modelId="{E9B3E003-3C3C-4D81-A306-C31D94D7AB66}" type="sibTrans" cxnId="{A582CCAF-00AC-4674-ADEF-42478F6B9841}">
      <dgm:prSet/>
      <dgm:spPr/>
      <dgm:t>
        <a:bodyPr/>
        <a:lstStyle/>
        <a:p>
          <a:endParaRPr lang="en-US"/>
        </a:p>
      </dgm:t>
    </dgm:pt>
    <dgm:pt modelId="{3A4727B9-B885-4FA4-8843-8D215780B566}" type="pres">
      <dgm:prSet presAssocID="{964069BA-5303-4E8C-81B5-8E40BBAE5E9D}" presName="Name0" presStyleCnt="0">
        <dgm:presLayoutVars>
          <dgm:chMax val="4"/>
          <dgm:resizeHandles val="exact"/>
        </dgm:presLayoutVars>
      </dgm:prSet>
      <dgm:spPr/>
      <dgm:t>
        <a:bodyPr/>
        <a:lstStyle/>
        <a:p>
          <a:endParaRPr lang="en-US"/>
        </a:p>
      </dgm:t>
    </dgm:pt>
    <dgm:pt modelId="{BBC1423F-1CF4-4633-A67C-F9A5E36ABC72}" type="pres">
      <dgm:prSet presAssocID="{964069BA-5303-4E8C-81B5-8E40BBAE5E9D}" presName="ellipse" presStyleLbl="trBgShp" presStyleIdx="0" presStyleCnt="1"/>
      <dgm:spPr/>
    </dgm:pt>
    <dgm:pt modelId="{1B203BF3-3379-49C7-AD52-D0B376CA71A5}" type="pres">
      <dgm:prSet presAssocID="{964069BA-5303-4E8C-81B5-8E40BBAE5E9D}" presName="arrow1" presStyleLbl="fgShp" presStyleIdx="0" presStyleCnt="1"/>
      <dgm:spPr/>
    </dgm:pt>
    <dgm:pt modelId="{B9317204-A76B-4D8C-A6D1-F72BC4F9AD19}" type="pres">
      <dgm:prSet presAssocID="{964069BA-5303-4E8C-81B5-8E40BBAE5E9D}" presName="rectangle" presStyleLbl="revTx" presStyleIdx="0" presStyleCnt="1">
        <dgm:presLayoutVars>
          <dgm:bulletEnabled val="1"/>
        </dgm:presLayoutVars>
      </dgm:prSet>
      <dgm:spPr/>
      <dgm:t>
        <a:bodyPr/>
        <a:lstStyle/>
        <a:p>
          <a:endParaRPr lang="en-US"/>
        </a:p>
      </dgm:t>
    </dgm:pt>
    <dgm:pt modelId="{1CA242EE-5D8C-4DD8-B8FC-BF8D28517516}" type="pres">
      <dgm:prSet presAssocID="{B19D13B9-54F7-49CB-A4A1-A9516A3B6C18}" presName="item1" presStyleLbl="node1" presStyleIdx="0" presStyleCnt="3">
        <dgm:presLayoutVars>
          <dgm:bulletEnabled val="1"/>
        </dgm:presLayoutVars>
      </dgm:prSet>
      <dgm:spPr/>
      <dgm:t>
        <a:bodyPr/>
        <a:lstStyle/>
        <a:p>
          <a:endParaRPr lang="en-US"/>
        </a:p>
      </dgm:t>
    </dgm:pt>
    <dgm:pt modelId="{81BA9CE3-836B-4E7A-81F1-21C612E77EF9}" type="pres">
      <dgm:prSet presAssocID="{CF23FAB9-77F4-436F-AC65-7ACBED306D9B}" presName="item2" presStyleLbl="node1" presStyleIdx="1" presStyleCnt="3">
        <dgm:presLayoutVars>
          <dgm:bulletEnabled val="1"/>
        </dgm:presLayoutVars>
      </dgm:prSet>
      <dgm:spPr/>
      <dgm:t>
        <a:bodyPr/>
        <a:lstStyle/>
        <a:p>
          <a:endParaRPr lang="en-US"/>
        </a:p>
      </dgm:t>
    </dgm:pt>
    <dgm:pt modelId="{F7B8D572-9C13-4207-9619-F5097F16EB3A}" type="pres">
      <dgm:prSet presAssocID="{BD411377-7ABB-4967-9E4D-085086C0432D}" presName="item3" presStyleLbl="node1" presStyleIdx="2" presStyleCnt="3">
        <dgm:presLayoutVars>
          <dgm:bulletEnabled val="1"/>
        </dgm:presLayoutVars>
      </dgm:prSet>
      <dgm:spPr/>
      <dgm:t>
        <a:bodyPr/>
        <a:lstStyle/>
        <a:p>
          <a:endParaRPr lang="en-US"/>
        </a:p>
      </dgm:t>
    </dgm:pt>
    <dgm:pt modelId="{C3777CCD-DF73-43B8-B655-3AC129842539}" type="pres">
      <dgm:prSet presAssocID="{964069BA-5303-4E8C-81B5-8E40BBAE5E9D}" presName="funnel" presStyleLbl="trAlignAcc1" presStyleIdx="0" presStyleCnt="1"/>
      <dgm:spPr/>
    </dgm:pt>
  </dgm:ptLst>
  <dgm:cxnLst>
    <dgm:cxn modelId="{51692E68-78E0-4BAD-8EC1-26BBD424F9D0}" type="presOf" srcId="{19D42CC6-E9C2-472A-B593-F34509B6E23E}" destId="{F7B8D572-9C13-4207-9619-F5097F16EB3A}" srcOrd="0" destOrd="0" presId="urn:microsoft.com/office/officeart/2005/8/layout/funnel1"/>
    <dgm:cxn modelId="{2D38F1D6-E68F-47DD-A6EE-F9E9EADDA174}" type="presOf" srcId="{B19D13B9-54F7-49CB-A4A1-A9516A3B6C18}" destId="{81BA9CE3-836B-4E7A-81F1-21C612E77EF9}" srcOrd="0" destOrd="0" presId="urn:microsoft.com/office/officeart/2005/8/layout/funnel1"/>
    <dgm:cxn modelId="{8C456C8D-DD6A-4435-8F6D-A6805F490F98}" srcId="{964069BA-5303-4E8C-81B5-8E40BBAE5E9D}" destId="{BD411377-7ABB-4967-9E4D-085086C0432D}" srcOrd="3" destOrd="0" parTransId="{D0E258F8-F6D5-4294-9C8B-9F5E8B84A10E}" sibTransId="{F9F1C62F-752E-4787-AFAA-36CEA729A24D}"/>
    <dgm:cxn modelId="{58E5E791-D5BB-44EC-8564-FE40E92A34E0}" srcId="{964069BA-5303-4E8C-81B5-8E40BBAE5E9D}" destId="{19D42CC6-E9C2-472A-B593-F34509B6E23E}" srcOrd="0" destOrd="0" parTransId="{7E79996F-6099-4B1F-8BB0-2D7D4EC4F704}" sibTransId="{CEEF2BA0-DDAE-4D69-A66C-21DBCF5EC3C6}"/>
    <dgm:cxn modelId="{714CD7E7-3C44-4114-AE69-2D4321DA6D6E}" type="presOf" srcId="{CF23FAB9-77F4-436F-AC65-7ACBED306D9B}" destId="{1CA242EE-5D8C-4DD8-B8FC-BF8D28517516}" srcOrd="0" destOrd="0" presId="urn:microsoft.com/office/officeart/2005/8/layout/funnel1"/>
    <dgm:cxn modelId="{BB828FCF-77A6-4481-AE34-2F49062526FA}" type="presOf" srcId="{BD411377-7ABB-4967-9E4D-085086C0432D}" destId="{B9317204-A76B-4D8C-A6D1-F72BC4F9AD19}" srcOrd="0" destOrd="0" presId="urn:microsoft.com/office/officeart/2005/8/layout/funnel1"/>
    <dgm:cxn modelId="{A582CCAF-00AC-4674-ADEF-42478F6B9841}" srcId="{964069BA-5303-4E8C-81B5-8E40BBAE5E9D}" destId="{B19D13B9-54F7-49CB-A4A1-A9516A3B6C18}" srcOrd="1" destOrd="0" parTransId="{18AFB72E-932F-4172-8289-3D1E1FA2F312}" sibTransId="{E9B3E003-3C3C-4D81-A306-C31D94D7AB66}"/>
    <dgm:cxn modelId="{4936B8FB-8E3A-4BB4-925B-83EE3460F38F}" type="presOf" srcId="{964069BA-5303-4E8C-81B5-8E40BBAE5E9D}" destId="{3A4727B9-B885-4FA4-8843-8D215780B566}" srcOrd="0" destOrd="0" presId="urn:microsoft.com/office/officeart/2005/8/layout/funnel1"/>
    <dgm:cxn modelId="{35B01475-6AEC-4019-B65B-F9DBE7194BCC}" srcId="{964069BA-5303-4E8C-81B5-8E40BBAE5E9D}" destId="{CF23FAB9-77F4-436F-AC65-7ACBED306D9B}" srcOrd="2" destOrd="0" parTransId="{0D7C0B1F-98AC-46BF-83C8-000B4311338E}" sibTransId="{DF753022-6C7E-4F00-99FD-8C52B530C2EE}"/>
    <dgm:cxn modelId="{8A2198F0-AD88-480C-8241-126EDDBCEF84}" type="presParOf" srcId="{3A4727B9-B885-4FA4-8843-8D215780B566}" destId="{BBC1423F-1CF4-4633-A67C-F9A5E36ABC72}" srcOrd="0" destOrd="0" presId="urn:microsoft.com/office/officeart/2005/8/layout/funnel1"/>
    <dgm:cxn modelId="{FE3EA9F2-C3EE-4711-B7D7-2249C705A3A9}" type="presParOf" srcId="{3A4727B9-B885-4FA4-8843-8D215780B566}" destId="{1B203BF3-3379-49C7-AD52-D0B376CA71A5}" srcOrd="1" destOrd="0" presId="urn:microsoft.com/office/officeart/2005/8/layout/funnel1"/>
    <dgm:cxn modelId="{E8099CB2-4843-4A01-A105-B2E304629CC6}" type="presParOf" srcId="{3A4727B9-B885-4FA4-8843-8D215780B566}" destId="{B9317204-A76B-4D8C-A6D1-F72BC4F9AD19}" srcOrd="2" destOrd="0" presId="urn:microsoft.com/office/officeart/2005/8/layout/funnel1"/>
    <dgm:cxn modelId="{4AD6FD32-4B78-4597-8307-354942E74EF1}" type="presParOf" srcId="{3A4727B9-B885-4FA4-8843-8D215780B566}" destId="{1CA242EE-5D8C-4DD8-B8FC-BF8D28517516}" srcOrd="3" destOrd="0" presId="urn:microsoft.com/office/officeart/2005/8/layout/funnel1"/>
    <dgm:cxn modelId="{5854F25C-2F60-4C25-9131-9930462A8340}" type="presParOf" srcId="{3A4727B9-B885-4FA4-8843-8D215780B566}" destId="{81BA9CE3-836B-4E7A-81F1-21C612E77EF9}" srcOrd="4" destOrd="0" presId="urn:microsoft.com/office/officeart/2005/8/layout/funnel1"/>
    <dgm:cxn modelId="{15555F4D-D649-47FC-915A-6E916A99D6DF}" type="presParOf" srcId="{3A4727B9-B885-4FA4-8843-8D215780B566}" destId="{F7B8D572-9C13-4207-9619-F5097F16EB3A}" srcOrd="5" destOrd="0" presId="urn:microsoft.com/office/officeart/2005/8/layout/funnel1"/>
    <dgm:cxn modelId="{D0993525-E0D6-4412-BCF1-C88A07770EEA}" type="presParOf" srcId="{3A4727B9-B885-4FA4-8843-8D215780B566}" destId="{C3777CCD-DF73-43B8-B655-3AC12984253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78243-A00E-42EB-8D4A-FE1CA23F3EBF}"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158B5964-8868-4324-B645-19742D06F175}">
      <dgm:prSet phldrT="[Text]"/>
      <dgm:spPr/>
      <dgm:t>
        <a:bodyPr/>
        <a:lstStyle/>
        <a:p>
          <a:r>
            <a:rPr lang="en-US" dirty="0"/>
            <a:t>Specialty </a:t>
          </a:r>
          <a:r>
            <a:rPr lang="en-US" dirty="0" err="1"/>
            <a:t>ePrescribing</a:t>
          </a:r>
          <a:r>
            <a:rPr lang="en-US" dirty="0"/>
            <a:t> TG</a:t>
          </a:r>
        </a:p>
      </dgm:t>
    </dgm:pt>
    <dgm:pt modelId="{E82CDBE8-FCC9-4F93-B4BB-357FDEE303D3}" type="parTrans" cxnId="{2DBE1337-81CB-4992-B691-5A2983833D14}">
      <dgm:prSet/>
      <dgm:spPr/>
      <dgm:t>
        <a:bodyPr/>
        <a:lstStyle/>
        <a:p>
          <a:endParaRPr lang="en-US"/>
        </a:p>
      </dgm:t>
    </dgm:pt>
    <dgm:pt modelId="{8D98A78B-2A03-4773-BBFD-9B87065826AD}" type="sibTrans" cxnId="{2DBE1337-81CB-4992-B691-5A2983833D14}">
      <dgm:prSet/>
      <dgm:spPr/>
      <dgm:t>
        <a:bodyPr/>
        <a:lstStyle/>
        <a:p>
          <a:endParaRPr lang="en-US"/>
        </a:p>
      </dgm:t>
    </dgm:pt>
    <dgm:pt modelId="{97C0E631-5F5D-425A-9562-1D7AD2BBB386}">
      <dgm:prSet phldrT="[Text]"/>
      <dgm:spPr/>
      <dgm:t>
        <a:bodyPr/>
        <a:lstStyle/>
        <a:p>
          <a:r>
            <a:rPr lang="en-US" dirty="0"/>
            <a:t>Specialty Pharmacy Data Exchange</a:t>
          </a:r>
        </a:p>
      </dgm:t>
    </dgm:pt>
    <dgm:pt modelId="{574D3BC3-9FCE-4C3C-A31C-615FA90A2336}" type="parTrans" cxnId="{17CAE827-3A04-4D0E-A694-302C5F643915}">
      <dgm:prSet/>
      <dgm:spPr/>
      <dgm:t>
        <a:bodyPr/>
        <a:lstStyle/>
        <a:p>
          <a:endParaRPr lang="en-US"/>
        </a:p>
      </dgm:t>
    </dgm:pt>
    <dgm:pt modelId="{8F8B8518-151C-4D22-929C-AF988F157377}" type="sibTrans" cxnId="{17CAE827-3A04-4D0E-A694-302C5F643915}">
      <dgm:prSet/>
      <dgm:spPr/>
      <dgm:t>
        <a:bodyPr/>
        <a:lstStyle/>
        <a:p>
          <a:endParaRPr lang="en-US"/>
        </a:p>
      </dgm:t>
    </dgm:pt>
    <dgm:pt modelId="{3F81EEC6-A841-4126-8A90-C93A2BFC30F2}">
      <dgm:prSet phldrT="[Text]"/>
      <dgm:spPr/>
      <dgm:t>
        <a:bodyPr/>
        <a:lstStyle/>
        <a:p>
          <a:r>
            <a:rPr lang="en-US" dirty="0"/>
            <a:t>Benefit Coverage Identification</a:t>
          </a:r>
        </a:p>
      </dgm:t>
    </dgm:pt>
    <dgm:pt modelId="{AF581E35-8C4D-453D-B80B-51CD31187054}" type="parTrans" cxnId="{1EE72184-0BCE-47F7-89AE-B07CB71433BF}">
      <dgm:prSet/>
      <dgm:spPr/>
      <dgm:t>
        <a:bodyPr/>
        <a:lstStyle/>
        <a:p>
          <a:endParaRPr lang="en-US"/>
        </a:p>
      </dgm:t>
    </dgm:pt>
    <dgm:pt modelId="{5AF383C1-6C15-49F4-9E7B-154B66AF3EE4}" type="sibTrans" cxnId="{1EE72184-0BCE-47F7-89AE-B07CB71433BF}">
      <dgm:prSet/>
      <dgm:spPr/>
      <dgm:t>
        <a:bodyPr/>
        <a:lstStyle/>
        <a:p>
          <a:endParaRPr lang="en-US"/>
        </a:p>
      </dgm:t>
    </dgm:pt>
    <dgm:pt modelId="{20E06EA5-6AF4-457C-9DA7-487E045A760E}">
      <dgm:prSet phldrT="[Text]"/>
      <dgm:spPr/>
      <dgm:t>
        <a:bodyPr/>
        <a:lstStyle/>
        <a:p>
          <a:r>
            <a:rPr lang="en-US" dirty="0"/>
            <a:t>Patient Consent</a:t>
          </a:r>
        </a:p>
      </dgm:t>
    </dgm:pt>
    <dgm:pt modelId="{1A106662-CB01-42F5-A833-0633E3A2177B}" type="parTrans" cxnId="{6AE9C35C-2820-434E-97AA-4E21BEFDB841}">
      <dgm:prSet/>
      <dgm:spPr/>
      <dgm:t>
        <a:bodyPr/>
        <a:lstStyle/>
        <a:p>
          <a:endParaRPr lang="en-US"/>
        </a:p>
      </dgm:t>
    </dgm:pt>
    <dgm:pt modelId="{E8A2A70D-53DA-4A75-B6E1-4A1CAE3132AA}" type="sibTrans" cxnId="{6AE9C35C-2820-434E-97AA-4E21BEFDB841}">
      <dgm:prSet/>
      <dgm:spPr/>
      <dgm:t>
        <a:bodyPr/>
        <a:lstStyle/>
        <a:p>
          <a:endParaRPr lang="en-US"/>
        </a:p>
      </dgm:t>
    </dgm:pt>
    <dgm:pt modelId="{D74ED950-D88B-4FBC-928E-01E4C5209F35}">
      <dgm:prSet phldrT="[Text]"/>
      <dgm:spPr/>
      <dgm:t>
        <a:bodyPr/>
        <a:lstStyle/>
        <a:p>
          <a:r>
            <a:rPr lang="en-US" dirty="0"/>
            <a:t>Facilitating Access to Specialty Products</a:t>
          </a:r>
        </a:p>
      </dgm:t>
    </dgm:pt>
    <dgm:pt modelId="{B75C0B89-CA9E-44E3-B631-3D553B3DBABC}" type="parTrans" cxnId="{66B22ED8-D76D-48C0-B783-E9051FDAC318}">
      <dgm:prSet/>
      <dgm:spPr/>
      <dgm:t>
        <a:bodyPr/>
        <a:lstStyle/>
        <a:p>
          <a:endParaRPr lang="en-US"/>
        </a:p>
      </dgm:t>
    </dgm:pt>
    <dgm:pt modelId="{52587296-CB8E-4A07-BE6A-F80680462C7E}" type="sibTrans" cxnId="{66B22ED8-D76D-48C0-B783-E9051FDAC318}">
      <dgm:prSet/>
      <dgm:spPr/>
      <dgm:t>
        <a:bodyPr/>
        <a:lstStyle/>
        <a:p>
          <a:endParaRPr lang="en-US"/>
        </a:p>
      </dgm:t>
    </dgm:pt>
    <dgm:pt modelId="{667136DF-5D0B-487E-B6E3-E52445C19B3B}">
      <dgm:prSet phldrT="[Text]"/>
      <dgm:spPr/>
      <dgm:t>
        <a:bodyPr/>
        <a:lstStyle/>
        <a:p>
          <a:r>
            <a:rPr lang="en-US" dirty="0"/>
            <a:t>Identify additional information needed for Specialty </a:t>
          </a:r>
          <a:r>
            <a:rPr lang="en-US" dirty="0" err="1"/>
            <a:t>ePrescribing</a:t>
          </a:r>
          <a:r>
            <a:rPr lang="en-US" dirty="0"/>
            <a:t> and identify electronic channels to obtain the information</a:t>
          </a:r>
        </a:p>
      </dgm:t>
    </dgm:pt>
    <dgm:pt modelId="{4F2B4597-1ABA-4863-A0EB-446F984B5729}" type="parTrans" cxnId="{93B49099-89D8-4D32-82F8-730D860982C7}">
      <dgm:prSet/>
      <dgm:spPr/>
      <dgm:t>
        <a:bodyPr/>
        <a:lstStyle/>
        <a:p>
          <a:endParaRPr lang="en-US"/>
        </a:p>
      </dgm:t>
    </dgm:pt>
    <dgm:pt modelId="{3F448361-52B4-46E9-ADF3-CD20F0E5F802}" type="sibTrans" cxnId="{93B49099-89D8-4D32-82F8-730D860982C7}">
      <dgm:prSet/>
      <dgm:spPr/>
      <dgm:t>
        <a:bodyPr/>
        <a:lstStyle/>
        <a:p>
          <a:endParaRPr lang="en-US"/>
        </a:p>
      </dgm:t>
    </dgm:pt>
    <dgm:pt modelId="{F0E9C0AB-5FD9-4BF5-B815-8792AE2E50FA}">
      <dgm:prSet phldrT="[Text]"/>
      <dgm:spPr/>
      <dgm:t>
        <a:bodyPr/>
        <a:lstStyle/>
        <a:p>
          <a:r>
            <a:rPr lang="en-US" dirty="0"/>
            <a:t>Other TG of Interest</a:t>
          </a:r>
        </a:p>
      </dgm:t>
    </dgm:pt>
    <dgm:pt modelId="{6FC75998-6C1C-40D7-916E-89EDDA3935A5}" type="parTrans" cxnId="{23C3E03C-BB44-4864-BE47-8DE8AD619CDB}">
      <dgm:prSet/>
      <dgm:spPr/>
      <dgm:t>
        <a:bodyPr/>
        <a:lstStyle/>
        <a:p>
          <a:endParaRPr lang="en-US"/>
        </a:p>
      </dgm:t>
    </dgm:pt>
    <dgm:pt modelId="{340A1E93-B5C6-4340-92D3-BE45DF4F7C60}" type="sibTrans" cxnId="{23C3E03C-BB44-4864-BE47-8DE8AD619CDB}">
      <dgm:prSet/>
      <dgm:spPr/>
      <dgm:t>
        <a:bodyPr/>
        <a:lstStyle/>
        <a:p>
          <a:endParaRPr lang="en-US"/>
        </a:p>
      </dgm:t>
    </dgm:pt>
    <dgm:pt modelId="{05E252B7-4554-4872-B484-28B4EE91B020}">
      <dgm:prSet phldrT="[Text]"/>
      <dgm:spPr/>
      <dgm:t>
        <a:bodyPr/>
        <a:lstStyle/>
        <a:p>
          <a:r>
            <a:rPr lang="en-US" dirty="0"/>
            <a:t>Expanded Dollar Field (WG1)</a:t>
          </a:r>
        </a:p>
      </dgm:t>
    </dgm:pt>
    <dgm:pt modelId="{A15D81AE-DC10-4DDE-90E6-F65EE5CEFEA6}" type="parTrans" cxnId="{3E850398-24CA-4FF8-A86A-C571D09B0C46}">
      <dgm:prSet/>
      <dgm:spPr/>
      <dgm:t>
        <a:bodyPr/>
        <a:lstStyle/>
        <a:p>
          <a:endParaRPr lang="en-US"/>
        </a:p>
      </dgm:t>
    </dgm:pt>
    <dgm:pt modelId="{FAA2FFE5-7890-4AB6-BEAA-F8A689670F6A}" type="sibTrans" cxnId="{3E850398-24CA-4FF8-A86A-C571D09B0C46}">
      <dgm:prSet/>
      <dgm:spPr/>
      <dgm:t>
        <a:bodyPr/>
        <a:lstStyle/>
        <a:p>
          <a:endParaRPr lang="en-US"/>
        </a:p>
      </dgm:t>
    </dgm:pt>
    <dgm:pt modelId="{E8FA60CB-3F62-4B2E-A85D-146ADD82AAA2}">
      <dgm:prSet phldrT="[Text]"/>
      <dgm:spPr/>
      <dgm:t>
        <a:bodyPr/>
        <a:lstStyle/>
        <a:p>
          <a:r>
            <a:rPr lang="en-US" dirty="0"/>
            <a:t>Prior Authorization Workflow to Transactions (WG11)</a:t>
          </a:r>
        </a:p>
      </dgm:t>
    </dgm:pt>
    <dgm:pt modelId="{94618CF5-EA5A-4F8E-9654-3E42D294E746}" type="parTrans" cxnId="{1BB12E8A-A922-4285-979B-05252E3B4EE6}">
      <dgm:prSet/>
      <dgm:spPr/>
      <dgm:t>
        <a:bodyPr/>
        <a:lstStyle/>
        <a:p>
          <a:endParaRPr lang="en-US"/>
        </a:p>
      </dgm:t>
    </dgm:pt>
    <dgm:pt modelId="{6AC461E1-9D9C-45E4-8E6E-F9021ECADE93}" type="sibTrans" cxnId="{1BB12E8A-A922-4285-979B-05252E3B4EE6}">
      <dgm:prSet/>
      <dgm:spPr/>
      <dgm:t>
        <a:bodyPr/>
        <a:lstStyle/>
        <a:p>
          <a:endParaRPr lang="en-US"/>
        </a:p>
      </dgm:t>
    </dgm:pt>
    <dgm:pt modelId="{699F5FD3-37A4-4FD0-B985-0AAB2D617DDE}">
      <dgm:prSet phldrT="[Text]"/>
      <dgm:spPr/>
      <dgm:t>
        <a:bodyPr/>
        <a:lstStyle/>
        <a:p>
          <a:r>
            <a:rPr lang="en-US" dirty="0"/>
            <a:t>REMS Workflow to Transactions (WG11)</a:t>
          </a:r>
        </a:p>
      </dgm:t>
    </dgm:pt>
    <dgm:pt modelId="{A02D5CF0-60E5-43BD-A96B-5E409F27F14F}" type="parTrans" cxnId="{49E8C25D-A5A7-4491-AF87-9883FCA02984}">
      <dgm:prSet/>
      <dgm:spPr/>
      <dgm:t>
        <a:bodyPr/>
        <a:lstStyle/>
        <a:p>
          <a:endParaRPr lang="en-US"/>
        </a:p>
      </dgm:t>
    </dgm:pt>
    <dgm:pt modelId="{384306C0-4C1F-4177-AA3B-0FDF7400ECA3}" type="sibTrans" cxnId="{49E8C25D-A5A7-4491-AF87-9883FCA02984}">
      <dgm:prSet/>
      <dgm:spPr/>
      <dgm:t>
        <a:bodyPr/>
        <a:lstStyle/>
        <a:p>
          <a:endParaRPr lang="en-US"/>
        </a:p>
      </dgm:t>
    </dgm:pt>
    <dgm:pt modelId="{14C81594-9D8C-42EF-A23F-7B00FB8C2463}">
      <dgm:prSet phldrT="[Text]"/>
      <dgm:spPr/>
      <dgm:t>
        <a:bodyPr/>
        <a:lstStyle/>
        <a:p>
          <a:r>
            <a:rPr lang="en-US" dirty="0"/>
            <a:t>Identification of Social Determinants of Health (WG 10)</a:t>
          </a:r>
        </a:p>
      </dgm:t>
    </dgm:pt>
    <dgm:pt modelId="{B6E3ACA1-519E-4DF4-BED0-2CBC14EF6814}" type="parTrans" cxnId="{13AEFA80-5726-4B28-A895-B3F690963CE0}">
      <dgm:prSet/>
      <dgm:spPr/>
      <dgm:t>
        <a:bodyPr/>
        <a:lstStyle/>
        <a:p>
          <a:endParaRPr lang="en-US"/>
        </a:p>
      </dgm:t>
    </dgm:pt>
    <dgm:pt modelId="{60FB961E-EB98-4E05-A20B-4B6519FE7AB4}" type="sibTrans" cxnId="{13AEFA80-5726-4B28-A895-B3F690963CE0}">
      <dgm:prSet/>
      <dgm:spPr/>
      <dgm:t>
        <a:bodyPr/>
        <a:lstStyle/>
        <a:p>
          <a:endParaRPr lang="en-US"/>
        </a:p>
      </dgm:t>
    </dgm:pt>
    <dgm:pt modelId="{047AD353-3DB8-4856-B5CE-F324EA95C6D4}">
      <dgm:prSet phldrT="[Text]"/>
      <dgm:spPr/>
      <dgm:t>
        <a:bodyPr/>
        <a:lstStyle/>
        <a:p>
          <a:r>
            <a:rPr lang="en-US" dirty="0"/>
            <a:t>Standardize documentation, reporting or data exchange to support agreements</a:t>
          </a:r>
        </a:p>
      </dgm:t>
    </dgm:pt>
    <dgm:pt modelId="{81E8ED3E-E86C-49D0-A3C5-0AA377C152CD}" type="parTrans" cxnId="{692E684E-D1A6-4174-A955-516125879925}">
      <dgm:prSet/>
      <dgm:spPr/>
      <dgm:t>
        <a:bodyPr/>
        <a:lstStyle/>
        <a:p>
          <a:endParaRPr lang="en-US"/>
        </a:p>
      </dgm:t>
    </dgm:pt>
    <dgm:pt modelId="{54049A8C-E236-4746-B1D6-482A3A707ADC}" type="sibTrans" cxnId="{692E684E-D1A6-4174-A955-516125879925}">
      <dgm:prSet/>
      <dgm:spPr/>
      <dgm:t>
        <a:bodyPr/>
        <a:lstStyle/>
        <a:p>
          <a:endParaRPr lang="en-US"/>
        </a:p>
      </dgm:t>
    </dgm:pt>
    <dgm:pt modelId="{0FB4ADCB-A6EB-4156-B9DF-3622E58D26B6}">
      <dgm:prSet phldrT="[Text]"/>
      <dgm:spPr/>
      <dgm:t>
        <a:bodyPr/>
        <a:lstStyle/>
        <a:p>
          <a:r>
            <a:rPr lang="en-US" dirty="0"/>
            <a:t>Impacts:</a:t>
          </a:r>
        </a:p>
      </dgm:t>
    </dgm:pt>
    <dgm:pt modelId="{2CF0BF7C-317D-40C2-A258-8E388B3B29DC}" type="parTrans" cxnId="{BA7D6597-0BE5-4BF2-B1FD-2BAB20BA4F77}">
      <dgm:prSet/>
      <dgm:spPr/>
      <dgm:t>
        <a:bodyPr/>
        <a:lstStyle/>
        <a:p>
          <a:endParaRPr lang="en-US"/>
        </a:p>
      </dgm:t>
    </dgm:pt>
    <dgm:pt modelId="{59E4257A-2315-4C34-ADAE-95F1A5E23735}" type="sibTrans" cxnId="{BA7D6597-0BE5-4BF2-B1FD-2BAB20BA4F77}">
      <dgm:prSet/>
      <dgm:spPr/>
      <dgm:t>
        <a:bodyPr/>
        <a:lstStyle/>
        <a:p>
          <a:endParaRPr lang="en-US"/>
        </a:p>
      </dgm:t>
    </dgm:pt>
    <dgm:pt modelId="{912D7A61-54A8-4781-BB3E-8CA073B67AEA}">
      <dgm:prSet phldrT="[Text]"/>
      <dgm:spPr/>
      <dgm:t>
        <a:bodyPr/>
        <a:lstStyle/>
        <a:p>
          <a:r>
            <a:rPr lang="en-US" dirty="0"/>
            <a:t>Pharmacies</a:t>
          </a:r>
        </a:p>
      </dgm:t>
    </dgm:pt>
    <dgm:pt modelId="{6E886C8D-4F09-4F18-8848-6A9CEFF7EB4A}" type="parTrans" cxnId="{707D83D6-12F4-4E48-A26D-1D4AC6760518}">
      <dgm:prSet/>
      <dgm:spPr/>
      <dgm:t>
        <a:bodyPr/>
        <a:lstStyle/>
        <a:p>
          <a:endParaRPr lang="en-US"/>
        </a:p>
      </dgm:t>
    </dgm:pt>
    <dgm:pt modelId="{3982A0EB-0E37-4C2A-B63D-4BAF2FB07049}" type="sibTrans" cxnId="{707D83D6-12F4-4E48-A26D-1D4AC6760518}">
      <dgm:prSet/>
      <dgm:spPr/>
      <dgm:t>
        <a:bodyPr/>
        <a:lstStyle/>
        <a:p>
          <a:endParaRPr lang="en-US"/>
        </a:p>
      </dgm:t>
    </dgm:pt>
    <dgm:pt modelId="{230B0037-8E6B-4AD7-9DE9-41A04280DCF4}">
      <dgm:prSet phldrT="[Text]"/>
      <dgm:spPr/>
      <dgm:t>
        <a:bodyPr/>
        <a:lstStyle/>
        <a:p>
          <a:r>
            <a:rPr lang="en-US" dirty="0"/>
            <a:t>Manufacturers</a:t>
          </a:r>
        </a:p>
      </dgm:t>
    </dgm:pt>
    <dgm:pt modelId="{B457011F-A5A8-42AA-8B0E-1EC2582C3A77}" type="parTrans" cxnId="{F4506362-00C6-4AE2-845A-469761971EC8}">
      <dgm:prSet/>
      <dgm:spPr/>
      <dgm:t>
        <a:bodyPr/>
        <a:lstStyle/>
        <a:p>
          <a:endParaRPr lang="en-US"/>
        </a:p>
      </dgm:t>
    </dgm:pt>
    <dgm:pt modelId="{ACC9F1F0-71A4-473B-BF06-21459B85183A}" type="sibTrans" cxnId="{F4506362-00C6-4AE2-845A-469761971EC8}">
      <dgm:prSet/>
      <dgm:spPr/>
      <dgm:t>
        <a:bodyPr/>
        <a:lstStyle/>
        <a:p>
          <a:endParaRPr lang="en-US"/>
        </a:p>
      </dgm:t>
    </dgm:pt>
    <dgm:pt modelId="{40A65769-0EE7-45E2-97F8-E7D5D773B341}">
      <dgm:prSet phldrT="[Text]"/>
      <dgm:spPr/>
      <dgm:t>
        <a:bodyPr/>
        <a:lstStyle/>
        <a:p>
          <a:r>
            <a:rPr lang="en-US" dirty="0"/>
            <a:t>PBMs</a:t>
          </a:r>
        </a:p>
      </dgm:t>
    </dgm:pt>
    <dgm:pt modelId="{E0A5E219-3C0C-4299-B4C7-9644510D4FCD}" type="parTrans" cxnId="{7A9DE19B-C365-412B-916F-28EAAAA08DBD}">
      <dgm:prSet/>
      <dgm:spPr/>
      <dgm:t>
        <a:bodyPr/>
        <a:lstStyle/>
        <a:p>
          <a:endParaRPr lang="en-US"/>
        </a:p>
      </dgm:t>
    </dgm:pt>
    <dgm:pt modelId="{04FE44CB-11E5-48C8-A735-921704C699DD}" type="sibTrans" cxnId="{7A9DE19B-C365-412B-916F-28EAAAA08DBD}">
      <dgm:prSet/>
      <dgm:spPr/>
      <dgm:t>
        <a:bodyPr/>
        <a:lstStyle/>
        <a:p>
          <a:endParaRPr lang="en-US"/>
        </a:p>
      </dgm:t>
    </dgm:pt>
    <dgm:pt modelId="{25701400-F425-4FB0-92F0-9B3D3FB174A6}">
      <dgm:prSet phldrT="[Text]"/>
      <dgm:spPr/>
      <dgm:t>
        <a:bodyPr/>
        <a:lstStyle/>
        <a:p>
          <a:r>
            <a:rPr lang="en-US" dirty="0"/>
            <a:t>Hubs</a:t>
          </a:r>
        </a:p>
      </dgm:t>
    </dgm:pt>
    <dgm:pt modelId="{8DF393C3-8CE8-430C-B6FA-E0D1D919C006}" type="parTrans" cxnId="{A3D0DCFB-B9B7-4A38-BB2F-1F366C3A391C}">
      <dgm:prSet/>
      <dgm:spPr/>
      <dgm:t>
        <a:bodyPr/>
        <a:lstStyle/>
        <a:p>
          <a:endParaRPr lang="en-US"/>
        </a:p>
      </dgm:t>
    </dgm:pt>
    <dgm:pt modelId="{2BE29F84-74C3-4D00-B02E-DCC10B689EE5}" type="sibTrans" cxnId="{A3D0DCFB-B9B7-4A38-BB2F-1F366C3A391C}">
      <dgm:prSet/>
      <dgm:spPr/>
      <dgm:t>
        <a:bodyPr/>
        <a:lstStyle/>
        <a:p>
          <a:endParaRPr lang="en-US"/>
        </a:p>
      </dgm:t>
    </dgm:pt>
    <dgm:pt modelId="{EE985E8A-28B3-4251-8AC6-9D27C927D4F1}">
      <dgm:prSet phldrT="[Text]"/>
      <dgm:spPr/>
      <dgm:t>
        <a:bodyPr/>
        <a:lstStyle/>
        <a:p>
          <a:r>
            <a:rPr lang="en-US" dirty="0"/>
            <a:t>Data aggregators</a:t>
          </a:r>
        </a:p>
      </dgm:t>
    </dgm:pt>
    <dgm:pt modelId="{3C948ED5-0005-4C6B-976A-E311760D4C62}" type="parTrans" cxnId="{DF950D83-2339-49A0-9735-B9B9E0E163C8}">
      <dgm:prSet/>
      <dgm:spPr/>
      <dgm:t>
        <a:bodyPr/>
        <a:lstStyle/>
        <a:p>
          <a:endParaRPr lang="en-US"/>
        </a:p>
      </dgm:t>
    </dgm:pt>
    <dgm:pt modelId="{0799DA5B-9C59-4350-849B-F195A7641F5E}" type="sibTrans" cxnId="{DF950D83-2339-49A0-9735-B9B9E0E163C8}">
      <dgm:prSet/>
      <dgm:spPr/>
      <dgm:t>
        <a:bodyPr/>
        <a:lstStyle/>
        <a:p>
          <a:endParaRPr lang="en-US"/>
        </a:p>
      </dgm:t>
    </dgm:pt>
    <dgm:pt modelId="{3CA64BCF-17C9-42AE-BB4D-5013DAD20E41}">
      <dgm:prSet phldrT="[Text]"/>
      <dgm:spPr/>
      <dgm:t>
        <a:bodyPr/>
        <a:lstStyle/>
        <a:p>
          <a:r>
            <a:rPr lang="en-US" dirty="0"/>
            <a:t>Payers</a:t>
          </a:r>
        </a:p>
      </dgm:t>
    </dgm:pt>
    <dgm:pt modelId="{AB88DC12-9402-4E3C-8289-6B0DF919C72E}" type="parTrans" cxnId="{2CAA44E9-BB68-4C0F-AF70-B8C56225BE2A}">
      <dgm:prSet/>
      <dgm:spPr/>
      <dgm:t>
        <a:bodyPr/>
        <a:lstStyle/>
        <a:p>
          <a:endParaRPr lang="en-US"/>
        </a:p>
      </dgm:t>
    </dgm:pt>
    <dgm:pt modelId="{43A43FA9-0387-430D-9672-BECD851DADC2}" type="sibTrans" cxnId="{2CAA44E9-BB68-4C0F-AF70-B8C56225BE2A}">
      <dgm:prSet/>
      <dgm:spPr/>
      <dgm:t>
        <a:bodyPr/>
        <a:lstStyle/>
        <a:p>
          <a:endParaRPr lang="en-US"/>
        </a:p>
      </dgm:t>
    </dgm:pt>
    <dgm:pt modelId="{F51812B6-07DC-4E50-9A94-8A2910E2D58F}">
      <dgm:prSet phldrT="[Text]"/>
      <dgm:spPr/>
      <dgm:t>
        <a:bodyPr/>
        <a:lstStyle/>
        <a:p>
          <a:r>
            <a:rPr lang="en-US" dirty="0"/>
            <a:t>Impacts:</a:t>
          </a:r>
        </a:p>
      </dgm:t>
    </dgm:pt>
    <dgm:pt modelId="{C5239CD8-825A-41F1-827F-F8878B09E593}" type="parTrans" cxnId="{96C8A4A3-698C-4F76-857D-99BF348D6049}">
      <dgm:prSet/>
      <dgm:spPr/>
      <dgm:t>
        <a:bodyPr/>
        <a:lstStyle/>
        <a:p>
          <a:endParaRPr lang="en-US"/>
        </a:p>
      </dgm:t>
    </dgm:pt>
    <dgm:pt modelId="{1255ADB4-425E-41E8-BE6F-6D491237F293}" type="sibTrans" cxnId="{96C8A4A3-698C-4F76-857D-99BF348D6049}">
      <dgm:prSet/>
      <dgm:spPr/>
      <dgm:t>
        <a:bodyPr/>
        <a:lstStyle/>
        <a:p>
          <a:endParaRPr lang="en-US"/>
        </a:p>
      </dgm:t>
    </dgm:pt>
    <dgm:pt modelId="{2A37F3C5-A25D-4728-869F-07B0BB2FC4F6}">
      <dgm:prSet phldrT="[Text]"/>
      <dgm:spPr/>
      <dgm:t>
        <a:bodyPr/>
        <a:lstStyle/>
        <a:p>
          <a:r>
            <a:rPr lang="en-US" dirty="0"/>
            <a:t>Prescribers</a:t>
          </a:r>
        </a:p>
      </dgm:t>
    </dgm:pt>
    <dgm:pt modelId="{E440F9DB-D031-496E-A74B-4D2FD8D5818F}" type="parTrans" cxnId="{0D11E14B-3A5A-45E1-909B-1EA23C3611F3}">
      <dgm:prSet/>
      <dgm:spPr/>
      <dgm:t>
        <a:bodyPr/>
        <a:lstStyle/>
        <a:p>
          <a:endParaRPr lang="en-US"/>
        </a:p>
      </dgm:t>
    </dgm:pt>
    <dgm:pt modelId="{DE00D8ED-6B65-479C-A1E4-C19F259AB6B3}" type="sibTrans" cxnId="{0D11E14B-3A5A-45E1-909B-1EA23C3611F3}">
      <dgm:prSet/>
      <dgm:spPr/>
      <dgm:t>
        <a:bodyPr/>
        <a:lstStyle/>
        <a:p>
          <a:endParaRPr lang="en-US"/>
        </a:p>
      </dgm:t>
    </dgm:pt>
    <dgm:pt modelId="{F62A9424-F101-47FE-ABE3-86D0AC8A2073}">
      <dgm:prSet phldrT="[Text]"/>
      <dgm:spPr/>
      <dgm:t>
        <a:bodyPr/>
        <a:lstStyle/>
        <a:p>
          <a:r>
            <a:rPr lang="en-US" dirty="0"/>
            <a:t>Pharmacies</a:t>
          </a:r>
        </a:p>
      </dgm:t>
    </dgm:pt>
    <dgm:pt modelId="{40BC35E6-3691-40DA-B5C4-7798145EF1D9}" type="parTrans" cxnId="{70F7CA25-9647-42B7-B775-07C8B579CFAF}">
      <dgm:prSet/>
      <dgm:spPr/>
      <dgm:t>
        <a:bodyPr/>
        <a:lstStyle/>
        <a:p>
          <a:endParaRPr lang="en-US"/>
        </a:p>
      </dgm:t>
    </dgm:pt>
    <dgm:pt modelId="{1714936F-2155-4185-8AC4-2916DDE54536}" type="sibTrans" cxnId="{70F7CA25-9647-42B7-B775-07C8B579CFAF}">
      <dgm:prSet/>
      <dgm:spPr/>
      <dgm:t>
        <a:bodyPr/>
        <a:lstStyle/>
        <a:p>
          <a:endParaRPr lang="en-US"/>
        </a:p>
      </dgm:t>
    </dgm:pt>
    <dgm:pt modelId="{7AFA4462-4110-4579-A18F-06BA9857CEF8}">
      <dgm:prSet phldrT="[Text]"/>
      <dgm:spPr/>
      <dgm:t>
        <a:bodyPr/>
        <a:lstStyle/>
        <a:p>
          <a:r>
            <a:rPr lang="en-US" dirty="0"/>
            <a:t>Prescribing intermediaries</a:t>
          </a:r>
        </a:p>
      </dgm:t>
    </dgm:pt>
    <dgm:pt modelId="{5CA78FEB-30BB-45DB-9EDE-860F33685291}" type="parTrans" cxnId="{74EFA9A5-0214-4B5C-94A6-FE5EED23CE59}">
      <dgm:prSet/>
      <dgm:spPr/>
      <dgm:t>
        <a:bodyPr/>
        <a:lstStyle/>
        <a:p>
          <a:endParaRPr lang="en-US"/>
        </a:p>
      </dgm:t>
    </dgm:pt>
    <dgm:pt modelId="{A4E697D7-AF5A-4E18-B8AD-C868B0440EA1}" type="sibTrans" cxnId="{74EFA9A5-0214-4B5C-94A6-FE5EED23CE59}">
      <dgm:prSet/>
      <dgm:spPr/>
      <dgm:t>
        <a:bodyPr/>
        <a:lstStyle/>
        <a:p>
          <a:endParaRPr lang="en-US"/>
        </a:p>
      </dgm:t>
    </dgm:pt>
    <dgm:pt modelId="{88D0E37A-20E0-4257-8BE4-1E245EDFD852}">
      <dgm:prSet phldrT="[Text]"/>
      <dgm:spPr/>
      <dgm:t>
        <a:bodyPr/>
        <a:lstStyle/>
        <a:p>
          <a:r>
            <a:rPr lang="en-US" dirty="0"/>
            <a:t>Addresses areas of opportunity related to determining if coverage is through the medical or pharmacy benefit</a:t>
          </a:r>
        </a:p>
      </dgm:t>
    </dgm:pt>
    <dgm:pt modelId="{F723F52A-D483-484C-8A2E-0B24DC2EC011}" type="parTrans" cxnId="{F01D2AEB-7CC2-4E4A-BDB1-943714FFFEE5}">
      <dgm:prSet/>
      <dgm:spPr/>
      <dgm:t>
        <a:bodyPr/>
        <a:lstStyle/>
        <a:p>
          <a:endParaRPr lang="en-US"/>
        </a:p>
      </dgm:t>
    </dgm:pt>
    <dgm:pt modelId="{D12A71CA-363F-4BFE-9A6C-DA9A3F9B4930}" type="sibTrans" cxnId="{F01D2AEB-7CC2-4E4A-BDB1-943714FFFEE5}">
      <dgm:prSet/>
      <dgm:spPr/>
      <dgm:t>
        <a:bodyPr/>
        <a:lstStyle/>
        <a:p>
          <a:endParaRPr lang="en-US"/>
        </a:p>
      </dgm:t>
    </dgm:pt>
    <dgm:pt modelId="{7EF26288-E3E1-4EEB-8443-047744C398D3}">
      <dgm:prSet phldrT="[Text]"/>
      <dgm:spPr/>
      <dgm:t>
        <a:bodyPr/>
        <a:lstStyle/>
        <a:p>
          <a:r>
            <a:rPr lang="en-US" dirty="0"/>
            <a:t>Impacts:</a:t>
          </a:r>
        </a:p>
      </dgm:t>
    </dgm:pt>
    <dgm:pt modelId="{B49124DE-1762-492C-B514-FCA47B64931D}" type="parTrans" cxnId="{15393A4E-DDD2-47B7-9EE7-4091FA62B53A}">
      <dgm:prSet/>
      <dgm:spPr/>
      <dgm:t>
        <a:bodyPr/>
        <a:lstStyle/>
        <a:p>
          <a:endParaRPr lang="en-US"/>
        </a:p>
      </dgm:t>
    </dgm:pt>
    <dgm:pt modelId="{8ED5CD32-0D82-4D74-91E6-4E0ACC1391D4}" type="sibTrans" cxnId="{15393A4E-DDD2-47B7-9EE7-4091FA62B53A}">
      <dgm:prSet/>
      <dgm:spPr/>
      <dgm:t>
        <a:bodyPr/>
        <a:lstStyle/>
        <a:p>
          <a:endParaRPr lang="en-US"/>
        </a:p>
      </dgm:t>
    </dgm:pt>
    <dgm:pt modelId="{74E63D3E-B368-4F7F-AACC-ED9208EDDB49}">
      <dgm:prSet phldrT="[Text]"/>
      <dgm:spPr/>
      <dgm:t>
        <a:bodyPr/>
        <a:lstStyle/>
        <a:p>
          <a:r>
            <a:rPr lang="en-US" dirty="0"/>
            <a:t>Prescribers</a:t>
          </a:r>
        </a:p>
      </dgm:t>
    </dgm:pt>
    <dgm:pt modelId="{16BA77D9-5D17-4561-A620-FCFA4A4F0E26}" type="parTrans" cxnId="{88913629-063D-476D-AD17-6077873643E6}">
      <dgm:prSet/>
      <dgm:spPr/>
      <dgm:t>
        <a:bodyPr/>
        <a:lstStyle/>
        <a:p>
          <a:endParaRPr lang="en-US"/>
        </a:p>
      </dgm:t>
    </dgm:pt>
    <dgm:pt modelId="{8107E584-4109-48BF-B41E-BD06679EC7CF}" type="sibTrans" cxnId="{88913629-063D-476D-AD17-6077873643E6}">
      <dgm:prSet/>
      <dgm:spPr/>
      <dgm:t>
        <a:bodyPr/>
        <a:lstStyle/>
        <a:p>
          <a:endParaRPr lang="en-US"/>
        </a:p>
      </dgm:t>
    </dgm:pt>
    <dgm:pt modelId="{E7369F22-FC2F-4516-A6A9-AA5D8630887B}">
      <dgm:prSet phldrT="[Text]"/>
      <dgm:spPr/>
      <dgm:t>
        <a:bodyPr/>
        <a:lstStyle/>
        <a:p>
          <a:r>
            <a:rPr lang="en-US" dirty="0"/>
            <a:t>Pharmacies</a:t>
          </a:r>
        </a:p>
      </dgm:t>
    </dgm:pt>
    <dgm:pt modelId="{D09E83AA-3697-4CA8-BC18-993526E8302B}" type="parTrans" cxnId="{E2761EF5-F537-4F21-9EFA-17EFC48636DB}">
      <dgm:prSet/>
      <dgm:spPr/>
      <dgm:t>
        <a:bodyPr/>
        <a:lstStyle/>
        <a:p>
          <a:endParaRPr lang="en-US"/>
        </a:p>
      </dgm:t>
    </dgm:pt>
    <dgm:pt modelId="{28E4F53E-140B-488C-A8A7-88412076B42F}" type="sibTrans" cxnId="{E2761EF5-F537-4F21-9EFA-17EFC48636DB}">
      <dgm:prSet/>
      <dgm:spPr/>
      <dgm:t>
        <a:bodyPr/>
        <a:lstStyle/>
        <a:p>
          <a:endParaRPr lang="en-US"/>
        </a:p>
      </dgm:t>
    </dgm:pt>
    <dgm:pt modelId="{13758554-9EBA-4A7F-B00F-19FB0EBB7486}">
      <dgm:prSet phldrT="[Text]"/>
      <dgm:spPr/>
      <dgm:t>
        <a:bodyPr/>
        <a:lstStyle/>
        <a:p>
          <a:r>
            <a:rPr lang="en-US" dirty="0"/>
            <a:t>Payers</a:t>
          </a:r>
        </a:p>
      </dgm:t>
    </dgm:pt>
    <dgm:pt modelId="{DA260C79-1086-4AFD-88A3-5A2E71BDE473}" type="parTrans" cxnId="{822FFD4C-EF86-4E0F-A0DB-BA771040233B}">
      <dgm:prSet/>
      <dgm:spPr/>
      <dgm:t>
        <a:bodyPr/>
        <a:lstStyle/>
        <a:p>
          <a:endParaRPr lang="en-US"/>
        </a:p>
      </dgm:t>
    </dgm:pt>
    <dgm:pt modelId="{22A551FA-0976-44B3-93B1-E6721F2A36BD}" type="sibTrans" cxnId="{822FFD4C-EF86-4E0F-A0DB-BA771040233B}">
      <dgm:prSet/>
      <dgm:spPr/>
      <dgm:t>
        <a:bodyPr/>
        <a:lstStyle/>
        <a:p>
          <a:endParaRPr lang="en-US"/>
        </a:p>
      </dgm:t>
    </dgm:pt>
    <dgm:pt modelId="{2084C32D-8245-4878-8FCC-9F68E02240E2}">
      <dgm:prSet phldrT="[Text]"/>
      <dgm:spPr/>
      <dgm:t>
        <a:bodyPr/>
        <a:lstStyle/>
        <a:p>
          <a:r>
            <a:rPr lang="en-US" dirty="0"/>
            <a:t>PBMs</a:t>
          </a:r>
        </a:p>
      </dgm:t>
    </dgm:pt>
    <dgm:pt modelId="{9B41294C-9802-44E9-A601-E3FF1F9D4541}" type="parTrans" cxnId="{84387E0B-CD2B-4EF3-824E-B89D759507FE}">
      <dgm:prSet/>
      <dgm:spPr/>
      <dgm:t>
        <a:bodyPr/>
        <a:lstStyle/>
        <a:p>
          <a:endParaRPr lang="en-US"/>
        </a:p>
      </dgm:t>
    </dgm:pt>
    <dgm:pt modelId="{59CC1CEE-C068-4DCB-B6A6-145D0E6C4568}" type="sibTrans" cxnId="{84387E0B-CD2B-4EF3-824E-B89D759507FE}">
      <dgm:prSet/>
      <dgm:spPr/>
      <dgm:t>
        <a:bodyPr/>
        <a:lstStyle/>
        <a:p>
          <a:endParaRPr lang="en-US"/>
        </a:p>
      </dgm:t>
    </dgm:pt>
    <dgm:pt modelId="{0C4283E2-6614-4E4E-9AAE-01B8A874C046}">
      <dgm:prSet phldrT="[Text]"/>
      <dgm:spPr/>
      <dgm:t>
        <a:bodyPr/>
        <a:lstStyle/>
        <a:p>
          <a:r>
            <a:rPr lang="en-US" dirty="0"/>
            <a:t>Improve communication and access to information around specialty and/or limited distribution products</a:t>
          </a:r>
        </a:p>
      </dgm:t>
    </dgm:pt>
    <dgm:pt modelId="{F89E9356-0E83-4E6C-91F3-F548971AC82F}" type="parTrans" cxnId="{63CCA591-C401-40EA-A46B-5ABFCCB77E67}">
      <dgm:prSet/>
      <dgm:spPr/>
      <dgm:t>
        <a:bodyPr/>
        <a:lstStyle/>
        <a:p>
          <a:endParaRPr lang="en-US"/>
        </a:p>
      </dgm:t>
    </dgm:pt>
    <dgm:pt modelId="{9242D2E8-0F5B-45ED-9922-C14939E2E399}" type="sibTrans" cxnId="{63CCA591-C401-40EA-A46B-5ABFCCB77E67}">
      <dgm:prSet/>
      <dgm:spPr/>
      <dgm:t>
        <a:bodyPr/>
        <a:lstStyle/>
        <a:p>
          <a:endParaRPr lang="en-US"/>
        </a:p>
      </dgm:t>
    </dgm:pt>
    <dgm:pt modelId="{6BB4DA89-B6D6-47F8-AFED-A68DDC12C5FA}">
      <dgm:prSet phldrT="[Text]"/>
      <dgm:spPr/>
      <dgm:t>
        <a:bodyPr/>
        <a:lstStyle/>
        <a:p>
          <a:r>
            <a:rPr lang="en-US" dirty="0"/>
            <a:t>Impacts:</a:t>
          </a:r>
        </a:p>
      </dgm:t>
    </dgm:pt>
    <dgm:pt modelId="{287CFA68-FB69-42F1-A578-DE93921E62F7}" type="parTrans" cxnId="{88330A82-4DB3-4F24-BDB6-A00D3B8ABBA6}">
      <dgm:prSet/>
      <dgm:spPr/>
      <dgm:t>
        <a:bodyPr/>
        <a:lstStyle/>
        <a:p>
          <a:endParaRPr lang="en-US"/>
        </a:p>
      </dgm:t>
    </dgm:pt>
    <dgm:pt modelId="{EB98AAE9-C4F9-44AD-BE28-5627FB7DF94C}" type="sibTrans" cxnId="{88330A82-4DB3-4F24-BDB6-A00D3B8ABBA6}">
      <dgm:prSet/>
      <dgm:spPr/>
      <dgm:t>
        <a:bodyPr/>
        <a:lstStyle/>
        <a:p>
          <a:endParaRPr lang="en-US"/>
        </a:p>
      </dgm:t>
    </dgm:pt>
    <dgm:pt modelId="{86CDB9B2-5CED-4E55-82CE-DEF8D34A9342}">
      <dgm:prSet phldrT="[Text]"/>
      <dgm:spPr/>
      <dgm:t>
        <a:bodyPr/>
        <a:lstStyle/>
        <a:p>
          <a:r>
            <a:rPr lang="en-US" dirty="0"/>
            <a:t>Prescribers</a:t>
          </a:r>
        </a:p>
      </dgm:t>
    </dgm:pt>
    <dgm:pt modelId="{9391D26E-0759-4046-AA36-0ECE6D64A3F8}" type="parTrans" cxnId="{23ECA10D-8515-4908-BEC7-722B7FB115B9}">
      <dgm:prSet/>
      <dgm:spPr/>
      <dgm:t>
        <a:bodyPr/>
        <a:lstStyle/>
        <a:p>
          <a:endParaRPr lang="en-US"/>
        </a:p>
      </dgm:t>
    </dgm:pt>
    <dgm:pt modelId="{78ABDFA8-DDF3-499B-9B7D-B66851F603E1}" type="sibTrans" cxnId="{23ECA10D-8515-4908-BEC7-722B7FB115B9}">
      <dgm:prSet/>
      <dgm:spPr/>
      <dgm:t>
        <a:bodyPr/>
        <a:lstStyle/>
        <a:p>
          <a:endParaRPr lang="en-US"/>
        </a:p>
      </dgm:t>
    </dgm:pt>
    <dgm:pt modelId="{167D9D0B-F25F-4494-BC9D-96A5991F3132}">
      <dgm:prSet phldrT="[Text]"/>
      <dgm:spPr/>
      <dgm:t>
        <a:bodyPr/>
        <a:lstStyle/>
        <a:p>
          <a:r>
            <a:rPr lang="en-US" dirty="0"/>
            <a:t>Pharmacies</a:t>
          </a:r>
        </a:p>
      </dgm:t>
    </dgm:pt>
    <dgm:pt modelId="{3D0B9B33-B75E-4B73-A58A-BAF906E386D9}" type="parTrans" cxnId="{5176E31C-CC9A-4E38-8318-68309E516B57}">
      <dgm:prSet/>
      <dgm:spPr/>
      <dgm:t>
        <a:bodyPr/>
        <a:lstStyle/>
        <a:p>
          <a:endParaRPr lang="en-US"/>
        </a:p>
      </dgm:t>
    </dgm:pt>
    <dgm:pt modelId="{E22D6110-0DD7-4C92-90DC-AC8CB4CFC27B}" type="sibTrans" cxnId="{5176E31C-CC9A-4E38-8318-68309E516B57}">
      <dgm:prSet/>
      <dgm:spPr/>
      <dgm:t>
        <a:bodyPr/>
        <a:lstStyle/>
        <a:p>
          <a:endParaRPr lang="en-US"/>
        </a:p>
      </dgm:t>
    </dgm:pt>
    <dgm:pt modelId="{C4C016A4-B7EA-417E-9BFD-80EEEB83147D}">
      <dgm:prSet phldrT="[Text]"/>
      <dgm:spPr/>
      <dgm:t>
        <a:bodyPr/>
        <a:lstStyle/>
        <a:p>
          <a:r>
            <a:rPr lang="en-US" dirty="0"/>
            <a:t>Hubs</a:t>
          </a:r>
        </a:p>
      </dgm:t>
    </dgm:pt>
    <dgm:pt modelId="{DD9D3617-4939-4C97-8D10-BD924FCDC031}" type="parTrans" cxnId="{0A9B4DAE-32C1-4943-8F3F-2EE52BA3599C}">
      <dgm:prSet/>
      <dgm:spPr/>
      <dgm:t>
        <a:bodyPr/>
        <a:lstStyle/>
        <a:p>
          <a:endParaRPr lang="en-US"/>
        </a:p>
      </dgm:t>
    </dgm:pt>
    <dgm:pt modelId="{9451B2BB-4C0F-4ABD-BFC6-6C9767BCD5FA}" type="sibTrans" cxnId="{0A9B4DAE-32C1-4943-8F3F-2EE52BA3599C}">
      <dgm:prSet/>
      <dgm:spPr/>
      <dgm:t>
        <a:bodyPr/>
        <a:lstStyle/>
        <a:p>
          <a:endParaRPr lang="en-US"/>
        </a:p>
      </dgm:t>
    </dgm:pt>
    <dgm:pt modelId="{3FEE738D-9B9B-456D-9EF3-B5EE28ADC317}">
      <dgm:prSet phldrT="[Text]"/>
      <dgm:spPr/>
      <dgm:t>
        <a:bodyPr/>
        <a:lstStyle/>
        <a:p>
          <a:r>
            <a:rPr lang="en-US" dirty="0"/>
            <a:t>Electronic exchange of patient consent information for the purpose of transmitting in the DME and Pharmacy related transactions</a:t>
          </a:r>
        </a:p>
      </dgm:t>
    </dgm:pt>
    <dgm:pt modelId="{53DE6AFD-6770-466F-8E14-8FA4CC0C27C5}" type="parTrans" cxnId="{0D2D98F8-3ED8-4287-95B7-75DCC7E34FE7}">
      <dgm:prSet/>
      <dgm:spPr/>
      <dgm:t>
        <a:bodyPr/>
        <a:lstStyle/>
        <a:p>
          <a:endParaRPr lang="en-US"/>
        </a:p>
      </dgm:t>
    </dgm:pt>
    <dgm:pt modelId="{DBBF87E5-B1E1-4BD0-BC67-613CFD0C4373}" type="sibTrans" cxnId="{0D2D98F8-3ED8-4287-95B7-75DCC7E34FE7}">
      <dgm:prSet/>
      <dgm:spPr/>
      <dgm:t>
        <a:bodyPr/>
        <a:lstStyle/>
        <a:p>
          <a:endParaRPr lang="en-US"/>
        </a:p>
      </dgm:t>
    </dgm:pt>
    <dgm:pt modelId="{4BB4D487-A66B-49BA-986E-747F9C378FB2}">
      <dgm:prSet phldrT="[Text]"/>
      <dgm:spPr/>
      <dgm:t>
        <a:bodyPr/>
        <a:lstStyle/>
        <a:p>
          <a:r>
            <a:rPr lang="en-US" dirty="0"/>
            <a:t>Impacts:</a:t>
          </a:r>
        </a:p>
      </dgm:t>
    </dgm:pt>
    <dgm:pt modelId="{1723E357-42B8-44EE-BA7F-59351394BF18}" type="parTrans" cxnId="{5BD70C32-56A6-4C91-BA3C-5364F8D66611}">
      <dgm:prSet/>
      <dgm:spPr/>
      <dgm:t>
        <a:bodyPr/>
        <a:lstStyle/>
        <a:p>
          <a:endParaRPr lang="en-US"/>
        </a:p>
      </dgm:t>
    </dgm:pt>
    <dgm:pt modelId="{6CD0C869-B8E5-4EE2-9BE5-2DB8653C8F50}" type="sibTrans" cxnId="{5BD70C32-56A6-4C91-BA3C-5364F8D66611}">
      <dgm:prSet/>
      <dgm:spPr/>
      <dgm:t>
        <a:bodyPr/>
        <a:lstStyle/>
        <a:p>
          <a:endParaRPr lang="en-US"/>
        </a:p>
      </dgm:t>
    </dgm:pt>
    <dgm:pt modelId="{2EF10878-9DCE-4D41-AA63-EE1DFA7278F5}">
      <dgm:prSet phldrT="[Text]"/>
      <dgm:spPr/>
      <dgm:t>
        <a:bodyPr/>
        <a:lstStyle/>
        <a:p>
          <a:r>
            <a:rPr lang="en-US" dirty="0"/>
            <a:t>Prescribers</a:t>
          </a:r>
        </a:p>
      </dgm:t>
    </dgm:pt>
    <dgm:pt modelId="{C79E6F03-D0FD-44D8-8F27-97B2C695E5E6}" type="parTrans" cxnId="{EAFBEE83-5F41-483A-A2B9-8FCB6173326B}">
      <dgm:prSet/>
      <dgm:spPr/>
      <dgm:t>
        <a:bodyPr/>
        <a:lstStyle/>
        <a:p>
          <a:endParaRPr lang="en-US"/>
        </a:p>
      </dgm:t>
    </dgm:pt>
    <dgm:pt modelId="{3D379D8E-4E8D-4F88-80CB-EDC23EE092BE}" type="sibTrans" cxnId="{EAFBEE83-5F41-483A-A2B9-8FCB6173326B}">
      <dgm:prSet/>
      <dgm:spPr/>
      <dgm:t>
        <a:bodyPr/>
        <a:lstStyle/>
        <a:p>
          <a:endParaRPr lang="en-US"/>
        </a:p>
      </dgm:t>
    </dgm:pt>
    <dgm:pt modelId="{E39ABC7F-9783-4AA2-88A3-2680487251BA}">
      <dgm:prSet phldrT="[Text]"/>
      <dgm:spPr/>
      <dgm:t>
        <a:bodyPr/>
        <a:lstStyle/>
        <a:p>
          <a:r>
            <a:rPr lang="en-US" dirty="0"/>
            <a:t>Pharmacies</a:t>
          </a:r>
        </a:p>
      </dgm:t>
    </dgm:pt>
    <dgm:pt modelId="{A40B51B6-E16F-4B9D-A6B9-FDFC44989FAE}" type="parTrans" cxnId="{98A3DD88-742E-42E0-8DC2-2AD64C9BB443}">
      <dgm:prSet/>
      <dgm:spPr/>
      <dgm:t>
        <a:bodyPr/>
        <a:lstStyle/>
        <a:p>
          <a:endParaRPr lang="en-US"/>
        </a:p>
      </dgm:t>
    </dgm:pt>
    <dgm:pt modelId="{D923E204-D423-48A5-A557-A1E1D7CDB317}" type="sibTrans" cxnId="{98A3DD88-742E-42E0-8DC2-2AD64C9BB443}">
      <dgm:prSet/>
      <dgm:spPr/>
      <dgm:t>
        <a:bodyPr/>
        <a:lstStyle/>
        <a:p>
          <a:endParaRPr lang="en-US"/>
        </a:p>
      </dgm:t>
    </dgm:pt>
    <dgm:pt modelId="{92296FE4-AA42-4BEB-8375-69EB78DF3FDC}">
      <dgm:prSet phldrT="[Text]"/>
      <dgm:spPr/>
      <dgm:t>
        <a:bodyPr/>
        <a:lstStyle/>
        <a:p>
          <a:r>
            <a:rPr lang="en-US" dirty="0"/>
            <a:t>Hubs</a:t>
          </a:r>
        </a:p>
      </dgm:t>
    </dgm:pt>
    <dgm:pt modelId="{A735126F-34CA-47A7-8001-FE0396612C0F}" type="parTrans" cxnId="{70A5E7DD-D2D5-4CDB-A277-9FB7BF1B923A}">
      <dgm:prSet/>
      <dgm:spPr/>
      <dgm:t>
        <a:bodyPr/>
        <a:lstStyle/>
        <a:p>
          <a:endParaRPr lang="en-US"/>
        </a:p>
      </dgm:t>
    </dgm:pt>
    <dgm:pt modelId="{B908C154-C38F-4E57-8DF0-F3EEC7FE4769}" type="sibTrans" cxnId="{70A5E7DD-D2D5-4CDB-A277-9FB7BF1B923A}">
      <dgm:prSet/>
      <dgm:spPr/>
      <dgm:t>
        <a:bodyPr/>
        <a:lstStyle/>
        <a:p>
          <a:endParaRPr lang="en-US"/>
        </a:p>
      </dgm:t>
    </dgm:pt>
    <dgm:pt modelId="{AB6789D2-9B01-5B42-9239-8B5BD18EA652}">
      <dgm:prSet phldrT="[Text]"/>
      <dgm:spPr/>
      <dgm:t>
        <a:bodyPr/>
        <a:lstStyle/>
        <a:p>
          <a:r>
            <a:rPr lang="en-US" dirty="0"/>
            <a:t>Hubs</a:t>
          </a:r>
        </a:p>
      </dgm:t>
    </dgm:pt>
    <dgm:pt modelId="{9311C853-D7C3-0246-B44A-730DD2DEB38D}" type="parTrans" cxnId="{2093CA4C-1EB4-124A-86D9-6E533B1358A1}">
      <dgm:prSet/>
      <dgm:spPr/>
      <dgm:t>
        <a:bodyPr/>
        <a:lstStyle/>
        <a:p>
          <a:endParaRPr lang="en-US"/>
        </a:p>
      </dgm:t>
    </dgm:pt>
    <dgm:pt modelId="{D1716EE4-25B7-854C-AF20-538B1AA4048B}" type="sibTrans" cxnId="{2093CA4C-1EB4-124A-86D9-6E533B1358A1}">
      <dgm:prSet/>
      <dgm:spPr/>
      <dgm:t>
        <a:bodyPr/>
        <a:lstStyle/>
        <a:p>
          <a:endParaRPr lang="en-US"/>
        </a:p>
      </dgm:t>
    </dgm:pt>
    <dgm:pt modelId="{2C10CB27-A945-494D-9E77-15491004568C}">
      <dgm:prSet phldrT="[Text]"/>
      <dgm:spPr/>
      <dgm:t>
        <a:bodyPr/>
        <a:lstStyle/>
        <a:p>
          <a:r>
            <a:rPr lang="en-US" dirty="0"/>
            <a:t>Manufacturers</a:t>
          </a:r>
        </a:p>
      </dgm:t>
    </dgm:pt>
    <dgm:pt modelId="{A7E71DE4-CE29-E743-A581-AAAC2C58A78F}" type="parTrans" cxnId="{5D89A19E-D4BA-CC46-AAC4-365F631CB6A1}">
      <dgm:prSet/>
      <dgm:spPr/>
      <dgm:t>
        <a:bodyPr/>
        <a:lstStyle/>
        <a:p>
          <a:endParaRPr lang="en-US"/>
        </a:p>
      </dgm:t>
    </dgm:pt>
    <dgm:pt modelId="{748D378F-F219-2A4C-8B46-3D18587C5C62}" type="sibTrans" cxnId="{5D89A19E-D4BA-CC46-AAC4-365F631CB6A1}">
      <dgm:prSet/>
      <dgm:spPr/>
      <dgm:t>
        <a:bodyPr/>
        <a:lstStyle/>
        <a:p>
          <a:endParaRPr lang="en-US"/>
        </a:p>
      </dgm:t>
    </dgm:pt>
    <dgm:pt modelId="{7F697C5A-77EE-5E48-ADAC-2BFA13841524}">
      <dgm:prSet phldrT="[Text]"/>
      <dgm:spPr/>
      <dgm:t>
        <a:bodyPr/>
        <a:lstStyle/>
        <a:p>
          <a:r>
            <a:rPr lang="en-US" dirty="0"/>
            <a:t>Manufacturers</a:t>
          </a:r>
        </a:p>
      </dgm:t>
    </dgm:pt>
    <dgm:pt modelId="{478F6C54-6B52-E54E-8451-CB1F18DCFEDB}" type="parTrans" cxnId="{F19C20C5-8BAD-5B4D-8391-6B4FCC713194}">
      <dgm:prSet/>
      <dgm:spPr/>
      <dgm:t>
        <a:bodyPr/>
        <a:lstStyle/>
        <a:p>
          <a:endParaRPr lang="en-US"/>
        </a:p>
      </dgm:t>
    </dgm:pt>
    <dgm:pt modelId="{CB86839B-7810-9440-B469-85533A5E1487}" type="sibTrans" cxnId="{F19C20C5-8BAD-5B4D-8391-6B4FCC713194}">
      <dgm:prSet/>
      <dgm:spPr/>
      <dgm:t>
        <a:bodyPr/>
        <a:lstStyle/>
        <a:p>
          <a:endParaRPr lang="en-US"/>
        </a:p>
      </dgm:t>
    </dgm:pt>
    <dgm:pt modelId="{77D16336-75AD-7E41-925D-812A1EC1C262}">
      <dgm:prSet phldrT="[Text]"/>
      <dgm:spPr/>
      <dgm:t>
        <a:bodyPr/>
        <a:lstStyle/>
        <a:p>
          <a:r>
            <a:rPr lang="en-US" dirty="0"/>
            <a:t>Digital Therapeutics (MC)</a:t>
          </a:r>
        </a:p>
      </dgm:t>
    </dgm:pt>
    <dgm:pt modelId="{14B4D087-8845-8A41-BA76-8DB01B01F67E}" type="parTrans" cxnId="{ADA129E9-32C0-5342-BC6B-E34E85FB268A}">
      <dgm:prSet/>
      <dgm:spPr/>
      <dgm:t>
        <a:bodyPr/>
        <a:lstStyle/>
        <a:p>
          <a:endParaRPr lang="en-US"/>
        </a:p>
      </dgm:t>
    </dgm:pt>
    <dgm:pt modelId="{2BA9AA89-0A58-A943-AA8B-0DE7E43B5075}" type="sibTrans" cxnId="{ADA129E9-32C0-5342-BC6B-E34E85FB268A}">
      <dgm:prSet/>
      <dgm:spPr/>
      <dgm:t>
        <a:bodyPr/>
        <a:lstStyle/>
        <a:p>
          <a:endParaRPr lang="en-US"/>
        </a:p>
      </dgm:t>
    </dgm:pt>
    <dgm:pt modelId="{5FFD545F-8165-4864-8C9C-B4ECDE4D38D9}" type="pres">
      <dgm:prSet presAssocID="{B0178243-A00E-42EB-8D4A-FE1CA23F3EBF}" presName="Name0" presStyleCnt="0">
        <dgm:presLayoutVars>
          <dgm:dir/>
          <dgm:animLvl val="lvl"/>
          <dgm:resizeHandles val="exact"/>
        </dgm:presLayoutVars>
      </dgm:prSet>
      <dgm:spPr/>
      <dgm:t>
        <a:bodyPr/>
        <a:lstStyle/>
        <a:p>
          <a:endParaRPr lang="en-US"/>
        </a:p>
      </dgm:t>
    </dgm:pt>
    <dgm:pt modelId="{D3B3192F-6055-4ADD-B41B-EE019FA5FC18}" type="pres">
      <dgm:prSet presAssocID="{158B5964-8868-4324-B645-19742D06F175}" presName="composite" presStyleCnt="0"/>
      <dgm:spPr/>
    </dgm:pt>
    <dgm:pt modelId="{E1C214B9-1CD9-4469-8B0F-5F17F2943B66}" type="pres">
      <dgm:prSet presAssocID="{158B5964-8868-4324-B645-19742D06F175}" presName="parTx" presStyleLbl="alignNode1" presStyleIdx="0" presStyleCnt="6">
        <dgm:presLayoutVars>
          <dgm:chMax val="0"/>
          <dgm:chPref val="0"/>
          <dgm:bulletEnabled val="1"/>
        </dgm:presLayoutVars>
      </dgm:prSet>
      <dgm:spPr/>
      <dgm:t>
        <a:bodyPr/>
        <a:lstStyle/>
        <a:p>
          <a:endParaRPr lang="en-US"/>
        </a:p>
      </dgm:t>
    </dgm:pt>
    <dgm:pt modelId="{C4FDDC86-E1BE-4099-B4A5-535ABBE35F32}" type="pres">
      <dgm:prSet presAssocID="{158B5964-8868-4324-B645-19742D06F175}" presName="desTx" presStyleLbl="alignAccFollowNode1" presStyleIdx="0" presStyleCnt="6">
        <dgm:presLayoutVars>
          <dgm:bulletEnabled val="1"/>
        </dgm:presLayoutVars>
      </dgm:prSet>
      <dgm:spPr/>
      <dgm:t>
        <a:bodyPr/>
        <a:lstStyle/>
        <a:p>
          <a:endParaRPr lang="en-US"/>
        </a:p>
      </dgm:t>
    </dgm:pt>
    <dgm:pt modelId="{FD9F50DC-6247-4E10-B2A7-6BF32885EAE6}" type="pres">
      <dgm:prSet presAssocID="{8D98A78B-2A03-4773-BBFD-9B87065826AD}" presName="space" presStyleCnt="0"/>
      <dgm:spPr/>
    </dgm:pt>
    <dgm:pt modelId="{70B76F62-B784-4E2E-A5C3-D833EB832708}" type="pres">
      <dgm:prSet presAssocID="{97C0E631-5F5D-425A-9562-1D7AD2BBB386}" presName="composite" presStyleCnt="0"/>
      <dgm:spPr/>
    </dgm:pt>
    <dgm:pt modelId="{921E39E6-3BC2-4770-8475-9775085A51A9}" type="pres">
      <dgm:prSet presAssocID="{97C0E631-5F5D-425A-9562-1D7AD2BBB386}" presName="parTx" presStyleLbl="alignNode1" presStyleIdx="1" presStyleCnt="6">
        <dgm:presLayoutVars>
          <dgm:chMax val="0"/>
          <dgm:chPref val="0"/>
          <dgm:bulletEnabled val="1"/>
        </dgm:presLayoutVars>
      </dgm:prSet>
      <dgm:spPr/>
      <dgm:t>
        <a:bodyPr/>
        <a:lstStyle/>
        <a:p>
          <a:endParaRPr lang="en-US"/>
        </a:p>
      </dgm:t>
    </dgm:pt>
    <dgm:pt modelId="{FEF687F9-25AF-4D1D-9DA6-F99545D923EB}" type="pres">
      <dgm:prSet presAssocID="{97C0E631-5F5D-425A-9562-1D7AD2BBB386}" presName="desTx" presStyleLbl="alignAccFollowNode1" presStyleIdx="1" presStyleCnt="6">
        <dgm:presLayoutVars>
          <dgm:bulletEnabled val="1"/>
        </dgm:presLayoutVars>
      </dgm:prSet>
      <dgm:spPr/>
      <dgm:t>
        <a:bodyPr/>
        <a:lstStyle/>
        <a:p>
          <a:endParaRPr lang="en-US"/>
        </a:p>
      </dgm:t>
    </dgm:pt>
    <dgm:pt modelId="{662C8734-5E0F-463B-A24C-167E0F28E018}" type="pres">
      <dgm:prSet presAssocID="{8F8B8518-151C-4D22-929C-AF988F157377}" presName="space" presStyleCnt="0"/>
      <dgm:spPr/>
    </dgm:pt>
    <dgm:pt modelId="{B04561F9-51E7-4946-AB32-475215A8B115}" type="pres">
      <dgm:prSet presAssocID="{3F81EEC6-A841-4126-8A90-C93A2BFC30F2}" presName="composite" presStyleCnt="0"/>
      <dgm:spPr/>
    </dgm:pt>
    <dgm:pt modelId="{6D777F22-3E5B-4CD7-8BAA-87F9C3462BA0}" type="pres">
      <dgm:prSet presAssocID="{3F81EEC6-A841-4126-8A90-C93A2BFC30F2}" presName="parTx" presStyleLbl="alignNode1" presStyleIdx="2" presStyleCnt="6">
        <dgm:presLayoutVars>
          <dgm:chMax val="0"/>
          <dgm:chPref val="0"/>
          <dgm:bulletEnabled val="1"/>
        </dgm:presLayoutVars>
      </dgm:prSet>
      <dgm:spPr/>
      <dgm:t>
        <a:bodyPr/>
        <a:lstStyle/>
        <a:p>
          <a:endParaRPr lang="en-US"/>
        </a:p>
      </dgm:t>
    </dgm:pt>
    <dgm:pt modelId="{22842CE9-D546-4660-B405-A3408179CAD5}" type="pres">
      <dgm:prSet presAssocID="{3F81EEC6-A841-4126-8A90-C93A2BFC30F2}" presName="desTx" presStyleLbl="alignAccFollowNode1" presStyleIdx="2" presStyleCnt="6">
        <dgm:presLayoutVars>
          <dgm:bulletEnabled val="1"/>
        </dgm:presLayoutVars>
      </dgm:prSet>
      <dgm:spPr/>
      <dgm:t>
        <a:bodyPr/>
        <a:lstStyle/>
        <a:p>
          <a:endParaRPr lang="en-US"/>
        </a:p>
      </dgm:t>
    </dgm:pt>
    <dgm:pt modelId="{786EBD7C-C7E8-45F8-85B8-EE5C89431C1E}" type="pres">
      <dgm:prSet presAssocID="{5AF383C1-6C15-49F4-9E7B-154B66AF3EE4}" presName="space" presStyleCnt="0"/>
      <dgm:spPr/>
    </dgm:pt>
    <dgm:pt modelId="{BD748B10-219B-4C87-8538-F5BD41F4BD19}" type="pres">
      <dgm:prSet presAssocID="{20E06EA5-6AF4-457C-9DA7-487E045A760E}" presName="composite" presStyleCnt="0"/>
      <dgm:spPr/>
    </dgm:pt>
    <dgm:pt modelId="{CF509B1E-91E1-478D-A4DA-BC4644F9580A}" type="pres">
      <dgm:prSet presAssocID="{20E06EA5-6AF4-457C-9DA7-487E045A760E}" presName="parTx" presStyleLbl="alignNode1" presStyleIdx="3" presStyleCnt="6">
        <dgm:presLayoutVars>
          <dgm:chMax val="0"/>
          <dgm:chPref val="0"/>
          <dgm:bulletEnabled val="1"/>
        </dgm:presLayoutVars>
      </dgm:prSet>
      <dgm:spPr/>
      <dgm:t>
        <a:bodyPr/>
        <a:lstStyle/>
        <a:p>
          <a:endParaRPr lang="en-US"/>
        </a:p>
      </dgm:t>
    </dgm:pt>
    <dgm:pt modelId="{3FF8B9F2-2AEE-44FA-80B8-1BB6560B8986}" type="pres">
      <dgm:prSet presAssocID="{20E06EA5-6AF4-457C-9DA7-487E045A760E}" presName="desTx" presStyleLbl="alignAccFollowNode1" presStyleIdx="3" presStyleCnt="6">
        <dgm:presLayoutVars>
          <dgm:bulletEnabled val="1"/>
        </dgm:presLayoutVars>
      </dgm:prSet>
      <dgm:spPr/>
      <dgm:t>
        <a:bodyPr/>
        <a:lstStyle/>
        <a:p>
          <a:endParaRPr lang="en-US"/>
        </a:p>
      </dgm:t>
    </dgm:pt>
    <dgm:pt modelId="{221257CE-AE94-4C17-88C7-28D178A02DA6}" type="pres">
      <dgm:prSet presAssocID="{E8A2A70D-53DA-4A75-B6E1-4A1CAE3132AA}" presName="space" presStyleCnt="0"/>
      <dgm:spPr/>
    </dgm:pt>
    <dgm:pt modelId="{547DCF76-BA80-4F4B-AAA4-1FB1EA0D62B2}" type="pres">
      <dgm:prSet presAssocID="{D74ED950-D88B-4FBC-928E-01E4C5209F35}" presName="composite" presStyleCnt="0"/>
      <dgm:spPr/>
    </dgm:pt>
    <dgm:pt modelId="{ECEDE797-CA6A-49C5-BFFB-5093AA1CC89F}" type="pres">
      <dgm:prSet presAssocID="{D74ED950-D88B-4FBC-928E-01E4C5209F35}" presName="parTx" presStyleLbl="alignNode1" presStyleIdx="4" presStyleCnt="6">
        <dgm:presLayoutVars>
          <dgm:chMax val="0"/>
          <dgm:chPref val="0"/>
          <dgm:bulletEnabled val="1"/>
        </dgm:presLayoutVars>
      </dgm:prSet>
      <dgm:spPr/>
      <dgm:t>
        <a:bodyPr/>
        <a:lstStyle/>
        <a:p>
          <a:endParaRPr lang="en-US"/>
        </a:p>
      </dgm:t>
    </dgm:pt>
    <dgm:pt modelId="{6122D494-2168-4F27-8E39-46118D1201D7}" type="pres">
      <dgm:prSet presAssocID="{D74ED950-D88B-4FBC-928E-01E4C5209F35}" presName="desTx" presStyleLbl="alignAccFollowNode1" presStyleIdx="4" presStyleCnt="6">
        <dgm:presLayoutVars>
          <dgm:bulletEnabled val="1"/>
        </dgm:presLayoutVars>
      </dgm:prSet>
      <dgm:spPr/>
      <dgm:t>
        <a:bodyPr/>
        <a:lstStyle/>
        <a:p>
          <a:endParaRPr lang="en-US"/>
        </a:p>
      </dgm:t>
    </dgm:pt>
    <dgm:pt modelId="{65BD2746-5EE6-427F-A4BB-483C6A1E7C49}" type="pres">
      <dgm:prSet presAssocID="{52587296-CB8E-4A07-BE6A-F80680462C7E}" presName="space" presStyleCnt="0"/>
      <dgm:spPr/>
    </dgm:pt>
    <dgm:pt modelId="{A50FC9CF-D6D0-44A9-9A65-47492E947AAB}" type="pres">
      <dgm:prSet presAssocID="{F0E9C0AB-5FD9-4BF5-B815-8792AE2E50FA}" presName="composite" presStyleCnt="0"/>
      <dgm:spPr/>
    </dgm:pt>
    <dgm:pt modelId="{976EB6B3-2198-4D6A-B403-76FC108E3B95}" type="pres">
      <dgm:prSet presAssocID="{F0E9C0AB-5FD9-4BF5-B815-8792AE2E50FA}" presName="parTx" presStyleLbl="alignNode1" presStyleIdx="5" presStyleCnt="6">
        <dgm:presLayoutVars>
          <dgm:chMax val="0"/>
          <dgm:chPref val="0"/>
          <dgm:bulletEnabled val="1"/>
        </dgm:presLayoutVars>
      </dgm:prSet>
      <dgm:spPr/>
      <dgm:t>
        <a:bodyPr/>
        <a:lstStyle/>
        <a:p>
          <a:endParaRPr lang="en-US"/>
        </a:p>
      </dgm:t>
    </dgm:pt>
    <dgm:pt modelId="{6A286A80-8189-43D6-80B3-4E72DA3D50BC}" type="pres">
      <dgm:prSet presAssocID="{F0E9C0AB-5FD9-4BF5-B815-8792AE2E50FA}" presName="desTx" presStyleLbl="alignAccFollowNode1" presStyleIdx="5" presStyleCnt="6">
        <dgm:presLayoutVars>
          <dgm:bulletEnabled val="1"/>
        </dgm:presLayoutVars>
      </dgm:prSet>
      <dgm:spPr/>
      <dgm:t>
        <a:bodyPr/>
        <a:lstStyle/>
        <a:p>
          <a:endParaRPr lang="en-US"/>
        </a:p>
      </dgm:t>
    </dgm:pt>
  </dgm:ptLst>
  <dgm:cxnLst>
    <dgm:cxn modelId="{33798617-2A4D-1045-861B-EAFD2AE9B27D}" type="presOf" srcId="{AB6789D2-9B01-5B42-9239-8B5BD18EA652}" destId="{22842CE9-D546-4660-B405-A3408179CAD5}" srcOrd="0" destOrd="6" presId="urn:microsoft.com/office/officeart/2005/8/layout/hList1"/>
    <dgm:cxn modelId="{1BB12E8A-A922-4285-979B-05252E3B4EE6}" srcId="{F0E9C0AB-5FD9-4BF5-B815-8792AE2E50FA}" destId="{E8FA60CB-3F62-4B2E-A85D-146ADD82AAA2}" srcOrd="1" destOrd="0" parTransId="{94618CF5-EA5A-4F8E-9654-3E42D294E746}" sibTransId="{6AC461E1-9D9C-45E4-8E6E-F9021ECADE93}"/>
    <dgm:cxn modelId="{7A9DE19B-C365-412B-916F-28EAAAA08DBD}" srcId="{0FB4ADCB-A6EB-4156-B9DF-3622E58D26B6}" destId="{40A65769-0EE7-45E2-97F8-E7D5D773B341}" srcOrd="2" destOrd="0" parTransId="{E0A5E219-3C0C-4299-B4C7-9644510D4FCD}" sibTransId="{04FE44CB-11E5-48C8-A735-921704C699DD}"/>
    <dgm:cxn modelId="{F9A0663A-4CEA-4448-A813-227DFC34C9DB}" type="presOf" srcId="{158B5964-8868-4324-B645-19742D06F175}" destId="{E1C214B9-1CD9-4469-8B0F-5F17F2943B66}" srcOrd="0" destOrd="0" presId="urn:microsoft.com/office/officeart/2005/8/layout/hList1"/>
    <dgm:cxn modelId="{0D11E14B-3A5A-45E1-909B-1EA23C3611F3}" srcId="{F51812B6-07DC-4E50-9A94-8A2910E2D58F}" destId="{2A37F3C5-A25D-4728-869F-07B0BB2FC4F6}" srcOrd="0" destOrd="0" parTransId="{E440F9DB-D031-496E-A74B-4D2FD8D5818F}" sibTransId="{DE00D8ED-6B65-479C-A1E4-C19F259AB6B3}"/>
    <dgm:cxn modelId="{F19C20C5-8BAD-5B4D-8391-6B4FCC713194}" srcId="{6BB4DA89-B6D6-47F8-AFED-A68DDC12C5FA}" destId="{7F697C5A-77EE-5E48-ADAC-2BFA13841524}" srcOrd="3" destOrd="0" parTransId="{478F6C54-6B52-E54E-8451-CB1F18DCFEDB}" sibTransId="{CB86839B-7810-9440-B469-85533A5E1487}"/>
    <dgm:cxn modelId="{5176E31C-CC9A-4E38-8318-68309E516B57}" srcId="{6BB4DA89-B6D6-47F8-AFED-A68DDC12C5FA}" destId="{167D9D0B-F25F-4494-BC9D-96A5991F3132}" srcOrd="1" destOrd="0" parTransId="{3D0B9B33-B75E-4B73-A58A-BAF906E386D9}" sibTransId="{E22D6110-0DD7-4C92-90DC-AC8CB4CFC27B}"/>
    <dgm:cxn modelId="{EAFBEE83-5F41-483A-A2B9-8FCB6173326B}" srcId="{4BB4D487-A66B-49BA-986E-747F9C378FB2}" destId="{2EF10878-9DCE-4D41-AA63-EE1DFA7278F5}" srcOrd="0" destOrd="0" parTransId="{C79E6F03-D0FD-44D8-8F27-97B2C695E5E6}" sibTransId="{3D379D8E-4E8D-4F88-80CB-EDC23EE092BE}"/>
    <dgm:cxn modelId="{23ECA10D-8515-4908-BEC7-722B7FB115B9}" srcId="{6BB4DA89-B6D6-47F8-AFED-A68DDC12C5FA}" destId="{86CDB9B2-5CED-4E55-82CE-DEF8D34A9342}" srcOrd="0" destOrd="0" parTransId="{9391D26E-0759-4046-AA36-0ECE6D64A3F8}" sibTransId="{78ABDFA8-DDF3-499B-9B7D-B66851F603E1}"/>
    <dgm:cxn modelId="{F4506362-00C6-4AE2-845A-469761971EC8}" srcId="{0FB4ADCB-A6EB-4156-B9DF-3622E58D26B6}" destId="{230B0037-8E6B-4AD7-9DE9-41A04280DCF4}" srcOrd="1" destOrd="0" parTransId="{B457011F-A5A8-42AA-8B0E-1EC2582C3A77}" sibTransId="{ACC9F1F0-71A4-473B-BF06-21459B85183A}"/>
    <dgm:cxn modelId="{E8BAE729-68F4-4820-A50F-760F7F5C3EB5}" type="presOf" srcId="{92296FE4-AA42-4BEB-8375-69EB78DF3FDC}" destId="{3FF8B9F2-2AEE-44FA-80B8-1BB6560B8986}" srcOrd="0" destOrd="4" presId="urn:microsoft.com/office/officeart/2005/8/layout/hList1"/>
    <dgm:cxn modelId="{E56BA305-A1FE-4439-843B-0C6EA1025105}" type="presOf" srcId="{167D9D0B-F25F-4494-BC9D-96A5991F3132}" destId="{6122D494-2168-4F27-8E39-46118D1201D7}" srcOrd="0" destOrd="3" presId="urn:microsoft.com/office/officeart/2005/8/layout/hList1"/>
    <dgm:cxn modelId="{E9E115A1-44B3-4D37-BFEE-88127743C6E4}" type="presOf" srcId="{3F81EEC6-A841-4126-8A90-C93A2BFC30F2}" destId="{6D777F22-3E5B-4CD7-8BAA-87F9C3462BA0}" srcOrd="0" destOrd="0" presId="urn:microsoft.com/office/officeart/2005/8/layout/hList1"/>
    <dgm:cxn modelId="{98A3DD88-742E-42E0-8DC2-2AD64C9BB443}" srcId="{4BB4D487-A66B-49BA-986E-747F9C378FB2}" destId="{E39ABC7F-9783-4AA2-88A3-2680487251BA}" srcOrd="1" destOrd="0" parTransId="{A40B51B6-E16F-4B9D-A6B9-FDFC44989FAE}" sibTransId="{D923E204-D423-48A5-A557-A1E1D7CDB317}"/>
    <dgm:cxn modelId="{0D2D98F8-3ED8-4287-95B7-75DCC7E34FE7}" srcId="{20E06EA5-6AF4-457C-9DA7-487E045A760E}" destId="{3FEE738D-9B9B-456D-9EF3-B5EE28ADC317}" srcOrd="0" destOrd="0" parTransId="{53DE6AFD-6770-466F-8E14-8FA4CC0C27C5}" sibTransId="{DBBF87E5-B1E1-4BD0-BC67-613CFD0C4373}"/>
    <dgm:cxn modelId="{27CDEA5F-2EB0-4B51-8D9D-49A99553EB70}" type="presOf" srcId="{88D0E37A-20E0-4257-8BE4-1E245EDFD852}" destId="{22842CE9-D546-4660-B405-A3408179CAD5}" srcOrd="0" destOrd="0" presId="urn:microsoft.com/office/officeart/2005/8/layout/hList1"/>
    <dgm:cxn modelId="{0359598B-1C4A-4230-9647-A2F6F20A3AC7}" type="presOf" srcId="{97C0E631-5F5D-425A-9562-1D7AD2BBB386}" destId="{921E39E6-3BC2-4770-8475-9775085A51A9}" srcOrd="0" destOrd="0" presId="urn:microsoft.com/office/officeart/2005/8/layout/hList1"/>
    <dgm:cxn modelId="{A7F84A9B-5692-4CA7-B957-99AE7DED787E}" type="presOf" srcId="{3CA64BCF-17C9-42AE-BB4D-5013DAD20E41}" destId="{FEF687F9-25AF-4D1D-9DA6-F99545D923EB}" srcOrd="0" destOrd="7" presId="urn:microsoft.com/office/officeart/2005/8/layout/hList1"/>
    <dgm:cxn modelId="{34D0449E-7C51-4070-AC20-DCD8583BC19B}" type="presOf" srcId="{7AFA4462-4110-4579-A18F-06BA9857CEF8}" destId="{C4FDDC86-E1BE-4099-B4A5-535ABBE35F32}" srcOrd="0" destOrd="4" presId="urn:microsoft.com/office/officeart/2005/8/layout/hList1"/>
    <dgm:cxn modelId="{DEBF98BC-36E7-4AA4-8603-A79B090EA8E0}" type="presOf" srcId="{C4C016A4-B7EA-417E-9BFD-80EEEB83147D}" destId="{6122D494-2168-4F27-8E39-46118D1201D7}" srcOrd="0" destOrd="4" presId="urn:microsoft.com/office/officeart/2005/8/layout/hList1"/>
    <dgm:cxn modelId="{17CAE827-3A04-4D0E-A694-302C5F643915}" srcId="{B0178243-A00E-42EB-8D4A-FE1CA23F3EBF}" destId="{97C0E631-5F5D-425A-9562-1D7AD2BBB386}" srcOrd="1" destOrd="0" parTransId="{574D3BC3-9FCE-4C3C-A31C-615FA90A2336}" sibTransId="{8F8B8518-151C-4D22-929C-AF988F157377}"/>
    <dgm:cxn modelId="{70A5E7DD-D2D5-4CDB-A277-9FB7BF1B923A}" srcId="{4BB4D487-A66B-49BA-986E-747F9C378FB2}" destId="{92296FE4-AA42-4BEB-8375-69EB78DF3FDC}" srcOrd="2" destOrd="0" parTransId="{A735126F-34CA-47A7-8001-FE0396612C0F}" sibTransId="{B908C154-C38F-4E57-8DF0-F3EEC7FE4769}"/>
    <dgm:cxn modelId="{E2761EF5-F537-4F21-9EFA-17EFC48636DB}" srcId="{7EF26288-E3E1-4EEB-8443-047744C398D3}" destId="{E7369F22-FC2F-4516-A6A9-AA5D8630887B}" srcOrd="1" destOrd="0" parTransId="{D09E83AA-3697-4CA8-BC18-993526E8302B}" sibTransId="{28E4F53E-140B-488C-A8A7-88412076B42F}"/>
    <dgm:cxn modelId="{2093CA4C-1EB4-124A-86D9-6E533B1358A1}" srcId="{7EF26288-E3E1-4EEB-8443-047744C398D3}" destId="{AB6789D2-9B01-5B42-9239-8B5BD18EA652}" srcOrd="4" destOrd="0" parTransId="{9311C853-D7C3-0246-B44A-730DD2DEB38D}" sibTransId="{D1716EE4-25B7-854C-AF20-538B1AA4048B}"/>
    <dgm:cxn modelId="{254A63C2-CE81-2643-8396-594FC150A112}" type="presOf" srcId="{7F697C5A-77EE-5E48-ADAC-2BFA13841524}" destId="{6122D494-2168-4F27-8E39-46118D1201D7}" srcOrd="0" destOrd="5" presId="urn:microsoft.com/office/officeart/2005/8/layout/hList1"/>
    <dgm:cxn modelId="{6BD840B6-C2FA-4E6C-A76C-7D37DA868485}" type="presOf" srcId="{6BB4DA89-B6D6-47F8-AFED-A68DDC12C5FA}" destId="{6122D494-2168-4F27-8E39-46118D1201D7}" srcOrd="0" destOrd="1" presId="urn:microsoft.com/office/officeart/2005/8/layout/hList1"/>
    <dgm:cxn modelId="{EE7B0138-CAFD-475D-82BE-E0B18A7889B0}" type="presOf" srcId="{F62A9424-F101-47FE-ABE3-86D0AC8A2073}" destId="{C4FDDC86-E1BE-4099-B4A5-535ABBE35F32}" srcOrd="0" destOrd="3" presId="urn:microsoft.com/office/officeart/2005/8/layout/hList1"/>
    <dgm:cxn modelId="{D3FE6D7A-4DEA-4A23-BEDA-FBA3FA526723}" type="presOf" srcId="{912D7A61-54A8-4781-BB3E-8CA073B67AEA}" destId="{FEF687F9-25AF-4D1D-9DA6-F99545D923EB}" srcOrd="0" destOrd="2" presId="urn:microsoft.com/office/officeart/2005/8/layout/hList1"/>
    <dgm:cxn modelId="{63CCA591-C401-40EA-A46B-5ABFCCB77E67}" srcId="{D74ED950-D88B-4FBC-928E-01E4C5209F35}" destId="{0C4283E2-6614-4E4E-9AAE-01B8A874C046}" srcOrd="0" destOrd="0" parTransId="{F89E9356-0E83-4E6C-91F3-F548971AC82F}" sibTransId="{9242D2E8-0F5B-45ED-9922-C14939E2E399}"/>
    <dgm:cxn modelId="{B2300AC0-1C20-5449-83E8-5521ACC17C90}" type="presOf" srcId="{77D16336-75AD-7E41-925D-812A1EC1C262}" destId="{6A286A80-8189-43D6-80B3-4E72DA3D50BC}" srcOrd="0" destOrd="4" presId="urn:microsoft.com/office/officeart/2005/8/layout/hList1"/>
    <dgm:cxn modelId="{822FFD4C-EF86-4E0F-A0DB-BA771040233B}" srcId="{7EF26288-E3E1-4EEB-8443-047744C398D3}" destId="{13758554-9EBA-4A7F-B00F-19FB0EBB7486}" srcOrd="2" destOrd="0" parTransId="{DA260C79-1086-4AFD-88A3-5A2E71BDE473}" sibTransId="{22A551FA-0976-44B3-93B1-E6721F2A36BD}"/>
    <dgm:cxn modelId="{375CC602-F316-4F83-8D4A-84F804C15D4E}" type="presOf" srcId="{B0178243-A00E-42EB-8D4A-FE1CA23F3EBF}" destId="{5FFD545F-8165-4864-8C9C-B4ECDE4D38D9}" srcOrd="0" destOrd="0" presId="urn:microsoft.com/office/officeart/2005/8/layout/hList1"/>
    <dgm:cxn modelId="{632BC92D-99FB-488D-8C84-7B5AAC7099E2}" type="presOf" srcId="{14C81594-9D8C-42EF-A23F-7B00FB8C2463}" destId="{6A286A80-8189-43D6-80B3-4E72DA3D50BC}" srcOrd="0" destOrd="3" presId="urn:microsoft.com/office/officeart/2005/8/layout/hList1"/>
    <dgm:cxn modelId="{6F8A4D77-3BAC-435A-A974-3E3FB4ACC0B7}" type="presOf" srcId="{F0E9C0AB-5FD9-4BF5-B815-8792AE2E50FA}" destId="{976EB6B3-2198-4D6A-B403-76FC108E3B95}" srcOrd="0" destOrd="0" presId="urn:microsoft.com/office/officeart/2005/8/layout/hList1"/>
    <dgm:cxn modelId="{BA7D6597-0BE5-4BF2-B1FD-2BAB20BA4F77}" srcId="{97C0E631-5F5D-425A-9562-1D7AD2BBB386}" destId="{0FB4ADCB-A6EB-4156-B9DF-3622E58D26B6}" srcOrd="1" destOrd="0" parTransId="{2CF0BF7C-317D-40C2-A258-8E388B3B29DC}" sibTransId="{59E4257A-2315-4C34-ADAE-95F1A5E23735}"/>
    <dgm:cxn modelId="{66B22ED8-D76D-48C0-B783-E9051FDAC318}" srcId="{B0178243-A00E-42EB-8D4A-FE1CA23F3EBF}" destId="{D74ED950-D88B-4FBC-928E-01E4C5209F35}" srcOrd="4" destOrd="0" parTransId="{B75C0B89-CA9E-44E3-B631-3D553B3DBABC}" sibTransId="{52587296-CB8E-4A07-BE6A-F80680462C7E}"/>
    <dgm:cxn modelId="{A2679070-29C2-4321-8CAB-F60FF82F0297}" type="presOf" srcId="{2EF10878-9DCE-4D41-AA63-EE1DFA7278F5}" destId="{3FF8B9F2-2AEE-44FA-80B8-1BB6560B8986}" srcOrd="0" destOrd="2" presId="urn:microsoft.com/office/officeart/2005/8/layout/hList1"/>
    <dgm:cxn modelId="{A115B0C1-F0C4-490B-BD42-73A52D246B21}" type="presOf" srcId="{2A37F3C5-A25D-4728-869F-07B0BB2FC4F6}" destId="{C4FDDC86-E1BE-4099-B4A5-535ABBE35F32}" srcOrd="0" destOrd="2" presId="urn:microsoft.com/office/officeart/2005/8/layout/hList1"/>
    <dgm:cxn modelId="{54DD2745-2CB4-4753-99D5-6BBD4EB70122}" type="presOf" srcId="{74E63D3E-B368-4F7F-AACC-ED9208EDDB49}" destId="{22842CE9-D546-4660-B405-A3408179CAD5}" srcOrd="0" destOrd="2" presId="urn:microsoft.com/office/officeart/2005/8/layout/hList1"/>
    <dgm:cxn modelId="{13AEFA80-5726-4B28-A895-B3F690963CE0}" srcId="{F0E9C0AB-5FD9-4BF5-B815-8792AE2E50FA}" destId="{14C81594-9D8C-42EF-A23F-7B00FB8C2463}" srcOrd="3" destOrd="0" parTransId="{B6E3ACA1-519E-4DF4-BED0-2CBC14EF6814}" sibTransId="{60FB961E-EB98-4E05-A20B-4B6519FE7AB4}"/>
    <dgm:cxn modelId="{F01D2AEB-7CC2-4E4A-BDB1-943714FFFEE5}" srcId="{3F81EEC6-A841-4126-8A90-C93A2BFC30F2}" destId="{88D0E37A-20E0-4257-8BE4-1E245EDFD852}" srcOrd="0" destOrd="0" parTransId="{F723F52A-D483-484C-8A2E-0B24DC2EC011}" sibTransId="{D12A71CA-363F-4BFE-9A6C-DA9A3F9B4930}"/>
    <dgm:cxn modelId="{D7C16022-C475-47E9-A225-BB55A924FEC1}" type="presOf" srcId="{047AD353-3DB8-4856-B5CE-F324EA95C6D4}" destId="{FEF687F9-25AF-4D1D-9DA6-F99545D923EB}" srcOrd="0" destOrd="0" presId="urn:microsoft.com/office/officeart/2005/8/layout/hList1"/>
    <dgm:cxn modelId="{84387E0B-CD2B-4EF3-824E-B89D759507FE}" srcId="{7EF26288-E3E1-4EEB-8443-047744C398D3}" destId="{2084C32D-8245-4878-8FCC-9F68E02240E2}" srcOrd="3" destOrd="0" parTransId="{9B41294C-9802-44E9-A601-E3FF1F9D4541}" sibTransId="{59CC1CEE-C068-4DCB-B6A6-145D0E6C4568}"/>
    <dgm:cxn modelId="{5BD70C32-56A6-4C91-BA3C-5364F8D66611}" srcId="{20E06EA5-6AF4-457C-9DA7-487E045A760E}" destId="{4BB4D487-A66B-49BA-986E-747F9C378FB2}" srcOrd="1" destOrd="0" parTransId="{1723E357-42B8-44EE-BA7F-59351394BF18}" sibTransId="{6CD0C869-B8E5-4EE2-9BE5-2DB8653C8F50}"/>
    <dgm:cxn modelId="{3E850398-24CA-4FF8-A86A-C571D09B0C46}" srcId="{F0E9C0AB-5FD9-4BF5-B815-8792AE2E50FA}" destId="{05E252B7-4554-4872-B484-28B4EE91B020}" srcOrd="0" destOrd="0" parTransId="{A15D81AE-DC10-4DDE-90E6-F65EE5CEFEA6}" sibTransId="{FAA2FFE5-7890-4AB6-BEAA-F8A689670F6A}"/>
    <dgm:cxn modelId="{911439F5-93CB-45A5-AA60-F5AB63115F3A}" type="presOf" srcId="{EE985E8A-28B3-4251-8AC6-9D27C927D4F1}" destId="{FEF687F9-25AF-4D1D-9DA6-F99545D923EB}" srcOrd="0" destOrd="6" presId="urn:microsoft.com/office/officeart/2005/8/layout/hList1"/>
    <dgm:cxn modelId="{0A9B4DAE-32C1-4943-8F3F-2EE52BA3599C}" srcId="{6BB4DA89-B6D6-47F8-AFED-A68DDC12C5FA}" destId="{C4C016A4-B7EA-417E-9BFD-80EEEB83147D}" srcOrd="2" destOrd="0" parTransId="{DD9D3617-4939-4C97-8D10-BD924FCDC031}" sibTransId="{9451B2BB-4C0F-4ABD-BFC6-6C9767BCD5FA}"/>
    <dgm:cxn modelId="{2DBE1337-81CB-4992-B691-5A2983833D14}" srcId="{B0178243-A00E-42EB-8D4A-FE1CA23F3EBF}" destId="{158B5964-8868-4324-B645-19742D06F175}" srcOrd="0" destOrd="0" parTransId="{E82CDBE8-FCC9-4F93-B4BB-357FDEE303D3}" sibTransId="{8D98A78B-2A03-4773-BBFD-9B87065826AD}"/>
    <dgm:cxn modelId="{88330A82-4DB3-4F24-BDB6-A00D3B8ABBA6}" srcId="{D74ED950-D88B-4FBC-928E-01E4C5209F35}" destId="{6BB4DA89-B6D6-47F8-AFED-A68DDC12C5FA}" srcOrd="1" destOrd="0" parTransId="{287CFA68-FB69-42F1-A578-DE93921E62F7}" sibTransId="{EB98AAE9-C4F9-44AD-BE28-5627FB7DF94C}"/>
    <dgm:cxn modelId="{ACD0E589-E31A-4E19-AB0F-6EF3ED260568}" type="presOf" srcId="{86CDB9B2-5CED-4E55-82CE-DEF8D34A9342}" destId="{6122D494-2168-4F27-8E39-46118D1201D7}" srcOrd="0" destOrd="2" presId="urn:microsoft.com/office/officeart/2005/8/layout/hList1"/>
    <dgm:cxn modelId="{E5CBD981-0972-4418-8C6F-1844405C3FB4}" type="presOf" srcId="{05E252B7-4554-4872-B484-28B4EE91B020}" destId="{6A286A80-8189-43D6-80B3-4E72DA3D50BC}" srcOrd="0" destOrd="0" presId="urn:microsoft.com/office/officeart/2005/8/layout/hList1"/>
    <dgm:cxn modelId="{28909415-48BD-49FA-B5C5-89824C8A285D}" type="presOf" srcId="{25701400-F425-4FB0-92F0-9B3D3FB174A6}" destId="{FEF687F9-25AF-4D1D-9DA6-F99545D923EB}" srcOrd="0" destOrd="5" presId="urn:microsoft.com/office/officeart/2005/8/layout/hList1"/>
    <dgm:cxn modelId="{70F7CA25-9647-42B7-B775-07C8B579CFAF}" srcId="{F51812B6-07DC-4E50-9A94-8A2910E2D58F}" destId="{F62A9424-F101-47FE-ABE3-86D0AC8A2073}" srcOrd="1" destOrd="0" parTransId="{40BC35E6-3691-40DA-B5C4-7798145EF1D9}" sibTransId="{1714936F-2155-4185-8AC4-2916DDE54536}"/>
    <dgm:cxn modelId="{8364F34A-8FAA-4BDF-875D-F50D7BCA4627}" type="presOf" srcId="{13758554-9EBA-4A7F-B00F-19FB0EBB7486}" destId="{22842CE9-D546-4660-B405-A3408179CAD5}" srcOrd="0" destOrd="4" presId="urn:microsoft.com/office/officeart/2005/8/layout/hList1"/>
    <dgm:cxn modelId="{96C8A4A3-698C-4F76-857D-99BF348D6049}" srcId="{158B5964-8868-4324-B645-19742D06F175}" destId="{F51812B6-07DC-4E50-9A94-8A2910E2D58F}" srcOrd="1" destOrd="0" parTransId="{C5239CD8-825A-41F1-827F-F8878B09E593}" sibTransId="{1255ADB4-425E-41E8-BE6F-6D491237F293}"/>
    <dgm:cxn modelId="{DF950D83-2339-49A0-9735-B9B9E0E163C8}" srcId="{0FB4ADCB-A6EB-4156-B9DF-3622E58D26B6}" destId="{EE985E8A-28B3-4251-8AC6-9D27C927D4F1}" srcOrd="4" destOrd="0" parTransId="{3C948ED5-0005-4C6B-976A-E311760D4C62}" sibTransId="{0799DA5B-9C59-4350-849B-F195A7641F5E}"/>
    <dgm:cxn modelId="{BBF6A184-3010-482D-9574-7929C058E4FF}" type="presOf" srcId="{E8FA60CB-3F62-4B2E-A85D-146ADD82AAA2}" destId="{6A286A80-8189-43D6-80B3-4E72DA3D50BC}" srcOrd="0" destOrd="1" presId="urn:microsoft.com/office/officeart/2005/8/layout/hList1"/>
    <dgm:cxn modelId="{2CAA44E9-BB68-4C0F-AF70-B8C56225BE2A}" srcId="{0FB4ADCB-A6EB-4156-B9DF-3622E58D26B6}" destId="{3CA64BCF-17C9-42AE-BB4D-5013DAD20E41}" srcOrd="5" destOrd="0" parTransId="{AB88DC12-9402-4E3C-8289-6B0DF919C72E}" sibTransId="{43A43FA9-0387-430D-9672-BECD851DADC2}"/>
    <dgm:cxn modelId="{979CC8F3-D245-4619-9DDE-20E8801888A8}" type="presOf" srcId="{0FB4ADCB-A6EB-4156-B9DF-3622E58D26B6}" destId="{FEF687F9-25AF-4D1D-9DA6-F99545D923EB}" srcOrd="0" destOrd="1" presId="urn:microsoft.com/office/officeart/2005/8/layout/hList1"/>
    <dgm:cxn modelId="{C32388E3-A11A-4498-A424-AA9E2A9E9311}" type="presOf" srcId="{230B0037-8E6B-4AD7-9DE9-41A04280DCF4}" destId="{FEF687F9-25AF-4D1D-9DA6-F99545D923EB}" srcOrd="0" destOrd="3" presId="urn:microsoft.com/office/officeart/2005/8/layout/hList1"/>
    <dgm:cxn modelId="{66829436-14E6-4D00-995A-62E831750354}" type="presOf" srcId="{20E06EA5-6AF4-457C-9DA7-487E045A760E}" destId="{CF509B1E-91E1-478D-A4DA-BC4644F9580A}" srcOrd="0" destOrd="0" presId="urn:microsoft.com/office/officeart/2005/8/layout/hList1"/>
    <dgm:cxn modelId="{692E684E-D1A6-4174-A955-516125879925}" srcId="{97C0E631-5F5D-425A-9562-1D7AD2BBB386}" destId="{047AD353-3DB8-4856-B5CE-F324EA95C6D4}" srcOrd="0" destOrd="0" parTransId="{81E8ED3E-E86C-49D0-A3C5-0AA377C152CD}" sibTransId="{54049A8C-E236-4746-B1D6-482A3A707ADC}"/>
    <dgm:cxn modelId="{649DD276-78B5-469E-9E4B-A64F8D3CBD68}" type="presOf" srcId="{40A65769-0EE7-45E2-97F8-E7D5D773B341}" destId="{FEF687F9-25AF-4D1D-9DA6-F99545D923EB}" srcOrd="0" destOrd="4" presId="urn:microsoft.com/office/officeart/2005/8/layout/hList1"/>
    <dgm:cxn modelId="{707D83D6-12F4-4E48-A26D-1D4AC6760518}" srcId="{0FB4ADCB-A6EB-4156-B9DF-3622E58D26B6}" destId="{912D7A61-54A8-4781-BB3E-8CA073B67AEA}" srcOrd="0" destOrd="0" parTransId="{6E886C8D-4F09-4F18-8848-6A9CEFF7EB4A}" sibTransId="{3982A0EB-0E37-4C2A-B63D-4BAF2FB07049}"/>
    <dgm:cxn modelId="{ADA129E9-32C0-5342-BC6B-E34E85FB268A}" srcId="{F0E9C0AB-5FD9-4BF5-B815-8792AE2E50FA}" destId="{77D16336-75AD-7E41-925D-812A1EC1C262}" srcOrd="4" destOrd="0" parTransId="{14B4D087-8845-8A41-BA76-8DB01B01F67E}" sibTransId="{2BA9AA89-0A58-A943-AA8B-0DE7E43B5075}"/>
    <dgm:cxn modelId="{86F93102-F5C0-4B4A-B1B7-013C960B0BA6}" type="presOf" srcId="{4BB4D487-A66B-49BA-986E-747F9C378FB2}" destId="{3FF8B9F2-2AEE-44FA-80B8-1BB6560B8986}" srcOrd="0" destOrd="1" presId="urn:microsoft.com/office/officeart/2005/8/layout/hList1"/>
    <dgm:cxn modelId="{40CE07A7-6D84-45E5-A4EF-0BA71C5E3C77}" type="presOf" srcId="{E7369F22-FC2F-4516-A6A9-AA5D8630887B}" destId="{22842CE9-D546-4660-B405-A3408179CAD5}" srcOrd="0" destOrd="3" presId="urn:microsoft.com/office/officeart/2005/8/layout/hList1"/>
    <dgm:cxn modelId="{53CCC3F2-1196-4A7C-9E0F-214FA3BB10CE}" type="presOf" srcId="{F51812B6-07DC-4E50-9A94-8A2910E2D58F}" destId="{C4FDDC86-E1BE-4099-B4A5-535ABBE35F32}" srcOrd="0" destOrd="1" presId="urn:microsoft.com/office/officeart/2005/8/layout/hList1"/>
    <dgm:cxn modelId="{6C9B7869-A39F-4B53-A6C7-98BDF2ABC7F0}" type="presOf" srcId="{D74ED950-D88B-4FBC-928E-01E4C5209F35}" destId="{ECEDE797-CA6A-49C5-BFFB-5093AA1CC89F}" srcOrd="0" destOrd="0" presId="urn:microsoft.com/office/officeart/2005/8/layout/hList1"/>
    <dgm:cxn modelId="{A3D0DCFB-B9B7-4A38-BB2F-1F366C3A391C}" srcId="{0FB4ADCB-A6EB-4156-B9DF-3622E58D26B6}" destId="{25701400-F425-4FB0-92F0-9B3D3FB174A6}" srcOrd="3" destOrd="0" parTransId="{8DF393C3-8CE8-430C-B6FA-E0D1D919C006}" sibTransId="{2BE29F84-74C3-4D00-B02E-DCC10B689EE5}"/>
    <dgm:cxn modelId="{23C3E03C-BB44-4864-BE47-8DE8AD619CDB}" srcId="{B0178243-A00E-42EB-8D4A-FE1CA23F3EBF}" destId="{F0E9C0AB-5FD9-4BF5-B815-8792AE2E50FA}" srcOrd="5" destOrd="0" parTransId="{6FC75998-6C1C-40D7-916E-89EDDA3935A5}" sibTransId="{340A1E93-B5C6-4340-92D3-BE45DF4F7C60}"/>
    <dgm:cxn modelId="{59115CF8-1B7C-4B20-BC2A-1B7905F77B1D}" type="presOf" srcId="{0C4283E2-6614-4E4E-9AAE-01B8A874C046}" destId="{6122D494-2168-4F27-8E39-46118D1201D7}" srcOrd="0" destOrd="0" presId="urn:microsoft.com/office/officeart/2005/8/layout/hList1"/>
    <dgm:cxn modelId="{5D89A19E-D4BA-CC46-AAC4-365F631CB6A1}" srcId="{4BB4D487-A66B-49BA-986E-747F9C378FB2}" destId="{2C10CB27-A945-494D-9E77-15491004568C}" srcOrd="3" destOrd="0" parTransId="{A7E71DE4-CE29-E743-A581-AAAC2C58A78F}" sibTransId="{748D378F-F219-2A4C-8B46-3D18587C5C62}"/>
    <dgm:cxn modelId="{93B49099-89D8-4D32-82F8-730D860982C7}" srcId="{158B5964-8868-4324-B645-19742D06F175}" destId="{667136DF-5D0B-487E-B6E3-E52445C19B3B}" srcOrd="0" destOrd="0" parTransId="{4F2B4597-1ABA-4863-A0EB-446F984B5729}" sibTransId="{3F448361-52B4-46E9-ADF3-CD20F0E5F802}"/>
    <dgm:cxn modelId="{15393A4E-DDD2-47B7-9EE7-4091FA62B53A}" srcId="{3F81EEC6-A841-4126-8A90-C93A2BFC30F2}" destId="{7EF26288-E3E1-4EEB-8443-047744C398D3}" srcOrd="1" destOrd="0" parTransId="{B49124DE-1762-492C-B514-FCA47B64931D}" sibTransId="{8ED5CD32-0D82-4D74-91E6-4E0ACC1391D4}"/>
    <dgm:cxn modelId="{A75BC5B3-AB99-4321-8DFD-5685BEAF3844}" type="presOf" srcId="{2084C32D-8245-4878-8FCC-9F68E02240E2}" destId="{22842CE9-D546-4660-B405-A3408179CAD5}" srcOrd="0" destOrd="5" presId="urn:microsoft.com/office/officeart/2005/8/layout/hList1"/>
    <dgm:cxn modelId="{6AE9C35C-2820-434E-97AA-4E21BEFDB841}" srcId="{B0178243-A00E-42EB-8D4A-FE1CA23F3EBF}" destId="{20E06EA5-6AF4-457C-9DA7-487E045A760E}" srcOrd="3" destOrd="0" parTransId="{1A106662-CB01-42F5-A833-0633E3A2177B}" sibTransId="{E8A2A70D-53DA-4A75-B6E1-4A1CAE3132AA}"/>
    <dgm:cxn modelId="{88913629-063D-476D-AD17-6077873643E6}" srcId="{7EF26288-E3E1-4EEB-8443-047744C398D3}" destId="{74E63D3E-B368-4F7F-AACC-ED9208EDDB49}" srcOrd="0" destOrd="0" parTransId="{16BA77D9-5D17-4561-A620-FCFA4A4F0E26}" sibTransId="{8107E584-4109-48BF-B41E-BD06679EC7CF}"/>
    <dgm:cxn modelId="{FBAECFAA-A44B-2E41-B3A2-D442E8895CC3}" type="presOf" srcId="{2C10CB27-A945-494D-9E77-15491004568C}" destId="{3FF8B9F2-2AEE-44FA-80B8-1BB6560B8986}" srcOrd="0" destOrd="5" presId="urn:microsoft.com/office/officeart/2005/8/layout/hList1"/>
    <dgm:cxn modelId="{484B4EA6-FFC6-40FE-8A1B-2EC1B60A0A11}" type="presOf" srcId="{3FEE738D-9B9B-456D-9EF3-B5EE28ADC317}" destId="{3FF8B9F2-2AEE-44FA-80B8-1BB6560B8986}" srcOrd="0" destOrd="0" presId="urn:microsoft.com/office/officeart/2005/8/layout/hList1"/>
    <dgm:cxn modelId="{67509020-CACF-4783-A713-5E673E6C0444}" type="presOf" srcId="{667136DF-5D0B-487E-B6E3-E52445C19B3B}" destId="{C4FDDC86-E1BE-4099-B4A5-535ABBE35F32}" srcOrd="0" destOrd="0" presId="urn:microsoft.com/office/officeart/2005/8/layout/hList1"/>
    <dgm:cxn modelId="{CC2FBF19-AC7A-4A29-BAA9-643B48A2856D}" type="presOf" srcId="{E39ABC7F-9783-4AA2-88A3-2680487251BA}" destId="{3FF8B9F2-2AEE-44FA-80B8-1BB6560B8986}" srcOrd="0" destOrd="3" presId="urn:microsoft.com/office/officeart/2005/8/layout/hList1"/>
    <dgm:cxn modelId="{74EFA9A5-0214-4B5C-94A6-FE5EED23CE59}" srcId="{F51812B6-07DC-4E50-9A94-8A2910E2D58F}" destId="{7AFA4462-4110-4579-A18F-06BA9857CEF8}" srcOrd="2" destOrd="0" parTransId="{5CA78FEB-30BB-45DB-9EDE-860F33685291}" sibTransId="{A4E697D7-AF5A-4E18-B8AD-C868B0440EA1}"/>
    <dgm:cxn modelId="{1854C691-173A-442A-849D-3A1C9084BCF2}" type="presOf" srcId="{699F5FD3-37A4-4FD0-B985-0AAB2D617DDE}" destId="{6A286A80-8189-43D6-80B3-4E72DA3D50BC}" srcOrd="0" destOrd="2" presId="urn:microsoft.com/office/officeart/2005/8/layout/hList1"/>
    <dgm:cxn modelId="{1EE72184-0BCE-47F7-89AE-B07CB71433BF}" srcId="{B0178243-A00E-42EB-8D4A-FE1CA23F3EBF}" destId="{3F81EEC6-A841-4126-8A90-C93A2BFC30F2}" srcOrd="2" destOrd="0" parTransId="{AF581E35-8C4D-453D-B80B-51CD31187054}" sibTransId="{5AF383C1-6C15-49F4-9E7B-154B66AF3EE4}"/>
    <dgm:cxn modelId="{FA87C8C6-82FB-4C06-8E68-5A92EBE388A6}" type="presOf" srcId="{7EF26288-E3E1-4EEB-8443-047744C398D3}" destId="{22842CE9-D546-4660-B405-A3408179CAD5}" srcOrd="0" destOrd="1" presId="urn:microsoft.com/office/officeart/2005/8/layout/hList1"/>
    <dgm:cxn modelId="{49E8C25D-A5A7-4491-AF87-9883FCA02984}" srcId="{F0E9C0AB-5FD9-4BF5-B815-8792AE2E50FA}" destId="{699F5FD3-37A4-4FD0-B985-0AAB2D617DDE}" srcOrd="2" destOrd="0" parTransId="{A02D5CF0-60E5-43BD-A96B-5E409F27F14F}" sibTransId="{384306C0-4C1F-4177-AA3B-0FDF7400ECA3}"/>
    <dgm:cxn modelId="{2E844116-4501-4417-BEFB-8536DA830EC6}" type="presParOf" srcId="{5FFD545F-8165-4864-8C9C-B4ECDE4D38D9}" destId="{D3B3192F-6055-4ADD-B41B-EE019FA5FC18}" srcOrd="0" destOrd="0" presId="urn:microsoft.com/office/officeart/2005/8/layout/hList1"/>
    <dgm:cxn modelId="{07D07D4C-7BE2-415A-942E-8C8C6117039A}" type="presParOf" srcId="{D3B3192F-6055-4ADD-B41B-EE019FA5FC18}" destId="{E1C214B9-1CD9-4469-8B0F-5F17F2943B66}" srcOrd="0" destOrd="0" presId="urn:microsoft.com/office/officeart/2005/8/layout/hList1"/>
    <dgm:cxn modelId="{7219B0DF-A6C5-42C8-BF26-31CBF5D5E843}" type="presParOf" srcId="{D3B3192F-6055-4ADD-B41B-EE019FA5FC18}" destId="{C4FDDC86-E1BE-4099-B4A5-535ABBE35F32}" srcOrd="1" destOrd="0" presId="urn:microsoft.com/office/officeart/2005/8/layout/hList1"/>
    <dgm:cxn modelId="{B9792AAB-AB5C-4CD7-BBD9-E4DD9E2D97D9}" type="presParOf" srcId="{5FFD545F-8165-4864-8C9C-B4ECDE4D38D9}" destId="{FD9F50DC-6247-4E10-B2A7-6BF32885EAE6}" srcOrd="1" destOrd="0" presId="urn:microsoft.com/office/officeart/2005/8/layout/hList1"/>
    <dgm:cxn modelId="{E3F152A4-E273-4EE4-B1AD-ABAB24B3EBF4}" type="presParOf" srcId="{5FFD545F-8165-4864-8C9C-B4ECDE4D38D9}" destId="{70B76F62-B784-4E2E-A5C3-D833EB832708}" srcOrd="2" destOrd="0" presId="urn:microsoft.com/office/officeart/2005/8/layout/hList1"/>
    <dgm:cxn modelId="{5AB745C6-B6E1-434B-A967-E9B920C4EC66}" type="presParOf" srcId="{70B76F62-B784-4E2E-A5C3-D833EB832708}" destId="{921E39E6-3BC2-4770-8475-9775085A51A9}" srcOrd="0" destOrd="0" presId="urn:microsoft.com/office/officeart/2005/8/layout/hList1"/>
    <dgm:cxn modelId="{7236BF5C-881F-421B-AB8F-DE3AEBBE6621}" type="presParOf" srcId="{70B76F62-B784-4E2E-A5C3-D833EB832708}" destId="{FEF687F9-25AF-4D1D-9DA6-F99545D923EB}" srcOrd="1" destOrd="0" presId="urn:microsoft.com/office/officeart/2005/8/layout/hList1"/>
    <dgm:cxn modelId="{8660875F-ADA8-4BB7-B2A4-428048B4CF90}" type="presParOf" srcId="{5FFD545F-8165-4864-8C9C-B4ECDE4D38D9}" destId="{662C8734-5E0F-463B-A24C-167E0F28E018}" srcOrd="3" destOrd="0" presId="urn:microsoft.com/office/officeart/2005/8/layout/hList1"/>
    <dgm:cxn modelId="{95892E68-D584-4680-81CA-D6FF213074C7}" type="presParOf" srcId="{5FFD545F-8165-4864-8C9C-B4ECDE4D38D9}" destId="{B04561F9-51E7-4946-AB32-475215A8B115}" srcOrd="4" destOrd="0" presId="urn:microsoft.com/office/officeart/2005/8/layout/hList1"/>
    <dgm:cxn modelId="{7D8A7028-DE30-4FFD-A3E4-5B8D4F4579CF}" type="presParOf" srcId="{B04561F9-51E7-4946-AB32-475215A8B115}" destId="{6D777F22-3E5B-4CD7-8BAA-87F9C3462BA0}" srcOrd="0" destOrd="0" presId="urn:microsoft.com/office/officeart/2005/8/layout/hList1"/>
    <dgm:cxn modelId="{6080BAE7-3C1C-4D57-882F-31F752600823}" type="presParOf" srcId="{B04561F9-51E7-4946-AB32-475215A8B115}" destId="{22842CE9-D546-4660-B405-A3408179CAD5}" srcOrd="1" destOrd="0" presId="urn:microsoft.com/office/officeart/2005/8/layout/hList1"/>
    <dgm:cxn modelId="{64D9E725-9809-47F1-9109-D23D9537DA02}" type="presParOf" srcId="{5FFD545F-8165-4864-8C9C-B4ECDE4D38D9}" destId="{786EBD7C-C7E8-45F8-85B8-EE5C89431C1E}" srcOrd="5" destOrd="0" presId="urn:microsoft.com/office/officeart/2005/8/layout/hList1"/>
    <dgm:cxn modelId="{A07452D0-3B33-465B-AB68-C3BA449E1C5E}" type="presParOf" srcId="{5FFD545F-8165-4864-8C9C-B4ECDE4D38D9}" destId="{BD748B10-219B-4C87-8538-F5BD41F4BD19}" srcOrd="6" destOrd="0" presId="urn:microsoft.com/office/officeart/2005/8/layout/hList1"/>
    <dgm:cxn modelId="{3B769417-7EA6-4A90-9333-125CCAE79965}" type="presParOf" srcId="{BD748B10-219B-4C87-8538-F5BD41F4BD19}" destId="{CF509B1E-91E1-478D-A4DA-BC4644F9580A}" srcOrd="0" destOrd="0" presId="urn:microsoft.com/office/officeart/2005/8/layout/hList1"/>
    <dgm:cxn modelId="{8829085F-2A89-4099-A361-3D392CCEB047}" type="presParOf" srcId="{BD748B10-219B-4C87-8538-F5BD41F4BD19}" destId="{3FF8B9F2-2AEE-44FA-80B8-1BB6560B8986}" srcOrd="1" destOrd="0" presId="urn:microsoft.com/office/officeart/2005/8/layout/hList1"/>
    <dgm:cxn modelId="{C3F9580A-29CB-4EA8-AB98-E1728F6B36B5}" type="presParOf" srcId="{5FFD545F-8165-4864-8C9C-B4ECDE4D38D9}" destId="{221257CE-AE94-4C17-88C7-28D178A02DA6}" srcOrd="7" destOrd="0" presId="urn:microsoft.com/office/officeart/2005/8/layout/hList1"/>
    <dgm:cxn modelId="{F5CAA7EE-CB76-47BF-A815-B134C5C34BBB}" type="presParOf" srcId="{5FFD545F-8165-4864-8C9C-B4ECDE4D38D9}" destId="{547DCF76-BA80-4F4B-AAA4-1FB1EA0D62B2}" srcOrd="8" destOrd="0" presId="urn:microsoft.com/office/officeart/2005/8/layout/hList1"/>
    <dgm:cxn modelId="{522DF826-03E0-46BC-B573-696B10561F6F}" type="presParOf" srcId="{547DCF76-BA80-4F4B-AAA4-1FB1EA0D62B2}" destId="{ECEDE797-CA6A-49C5-BFFB-5093AA1CC89F}" srcOrd="0" destOrd="0" presId="urn:microsoft.com/office/officeart/2005/8/layout/hList1"/>
    <dgm:cxn modelId="{BDB8A482-A441-44A4-95CD-8FA5C047B5F2}" type="presParOf" srcId="{547DCF76-BA80-4F4B-AAA4-1FB1EA0D62B2}" destId="{6122D494-2168-4F27-8E39-46118D1201D7}" srcOrd="1" destOrd="0" presId="urn:microsoft.com/office/officeart/2005/8/layout/hList1"/>
    <dgm:cxn modelId="{EE02784B-8619-4C00-A732-5A841C0B4E61}" type="presParOf" srcId="{5FFD545F-8165-4864-8C9C-B4ECDE4D38D9}" destId="{65BD2746-5EE6-427F-A4BB-483C6A1E7C49}" srcOrd="9" destOrd="0" presId="urn:microsoft.com/office/officeart/2005/8/layout/hList1"/>
    <dgm:cxn modelId="{0BC88582-A2D0-468C-BC50-989DE147EF7A}" type="presParOf" srcId="{5FFD545F-8165-4864-8C9C-B4ECDE4D38D9}" destId="{A50FC9CF-D6D0-44A9-9A65-47492E947AAB}" srcOrd="10" destOrd="0" presId="urn:microsoft.com/office/officeart/2005/8/layout/hList1"/>
    <dgm:cxn modelId="{EF779442-A9A7-4577-A5EB-487BCD8CB412}" type="presParOf" srcId="{A50FC9CF-D6D0-44A9-9A65-47492E947AAB}" destId="{976EB6B3-2198-4D6A-B403-76FC108E3B95}" srcOrd="0" destOrd="0" presId="urn:microsoft.com/office/officeart/2005/8/layout/hList1"/>
    <dgm:cxn modelId="{8A111AE0-F168-43CF-BE2F-58BB905A5BA4}" type="presParOf" srcId="{A50FC9CF-D6D0-44A9-9A65-47492E947AAB}" destId="{6A286A80-8189-43D6-80B3-4E72DA3D50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1423F-1CF4-4633-A67C-F9A5E36ABC72}">
      <dsp:nvSpPr>
        <dsp:cNvPr id="0" name=""/>
        <dsp:cNvSpPr/>
      </dsp:nvSpPr>
      <dsp:spPr>
        <a:xfrm>
          <a:off x="1142050" y="244945"/>
          <a:ext cx="4173500" cy="144940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03BF3-3379-49C7-AD52-D0B376CA71A5}">
      <dsp:nvSpPr>
        <dsp:cNvPr id="0" name=""/>
        <dsp:cNvSpPr/>
      </dsp:nvSpPr>
      <dsp:spPr>
        <a:xfrm>
          <a:off x="2830862" y="3794038"/>
          <a:ext cx="808817" cy="51764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317204-A76B-4D8C-A6D1-F72BC4F9AD19}">
      <dsp:nvSpPr>
        <dsp:cNvPr id="0" name=""/>
        <dsp:cNvSpPr/>
      </dsp:nvSpPr>
      <dsp:spPr>
        <a:xfrm>
          <a:off x="1294108" y="4208153"/>
          <a:ext cx="3882325" cy="97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NCPDP Specialty Work Group: WG 18</a:t>
          </a:r>
        </a:p>
      </dsp:txBody>
      <dsp:txXfrm>
        <a:off x="1294108" y="4208153"/>
        <a:ext cx="3882325" cy="970581"/>
      </dsp:txXfrm>
    </dsp:sp>
    <dsp:sp modelId="{1CA242EE-5D8C-4DD8-B8FC-BF8D28517516}">
      <dsp:nvSpPr>
        <dsp:cNvPr id="0" name=""/>
        <dsp:cNvSpPr/>
      </dsp:nvSpPr>
      <dsp:spPr>
        <a:xfrm>
          <a:off x="2659393" y="1806287"/>
          <a:ext cx="1455872" cy="14558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Develop and implement</a:t>
          </a:r>
        </a:p>
      </dsp:txBody>
      <dsp:txXfrm>
        <a:off x="2872601" y="2019495"/>
        <a:ext cx="1029456" cy="1029456"/>
      </dsp:txXfrm>
    </dsp:sp>
    <dsp:sp modelId="{81BA9CE3-836B-4E7A-81F1-21C612E77EF9}">
      <dsp:nvSpPr>
        <dsp:cNvPr id="0" name=""/>
        <dsp:cNvSpPr/>
      </dsp:nvSpPr>
      <dsp:spPr>
        <a:xfrm>
          <a:off x="1617635" y="714060"/>
          <a:ext cx="1455872" cy="14558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Current technology available</a:t>
          </a:r>
        </a:p>
      </dsp:txBody>
      <dsp:txXfrm>
        <a:off x="1830843" y="927268"/>
        <a:ext cx="1029456" cy="1029456"/>
      </dsp:txXfrm>
    </dsp:sp>
    <dsp:sp modelId="{F7B8D572-9C13-4207-9619-F5097F16EB3A}">
      <dsp:nvSpPr>
        <dsp:cNvPr id="0" name=""/>
        <dsp:cNvSpPr/>
      </dsp:nvSpPr>
      <dsp:spPr>
        <a:xfrm>
          <a:off x="3105860" y="362062"/>
          <a:ext cx="1455872" cy="14558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Identify the gaps</a:t>
          </a:r>
        </a:p>
      </dsp:txBody>
      <dsp:txXfrm>
        <a:off x="3319068" y="575270"/>
        <a:ext cx="1029456" cy="1029456"/>
      </dsp:txXfrm>
    </dsp:sp>
    <dsp:sp modelId="{C3777CCD-DF73-43B8-B655-3AC129842539}">
      <dsp:nvSpPr>
        <dsp:cNvPr id="0" name=""/>
        <dsp:cNvSpPr/>
      </dsp:nvSpPr>
      <dsp:spPr>
        <a:xfrm>
          <a:off x="970581" y="67006"/>
          <a:ext cx="4529380" cy="3623504"/>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214B9-1CD9-4469-8B0F-5F17F2943B66}">
      <dsp:nvSpPr>
        <dsp:cNvPr id="0" name=""/>
        <dsp:cNvSpPr/>
      </dsp:nvSpPr>
      <dsp:spPr>
        <a:xfrm>
          <a:off x="3336" y="1186419"/>
          <a:ext cx="1772662" cy="6587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Specialty </a:t>
          </a:r>
          <a:r>
            <a:rPr lang="en-US" sz="1300" kern="1200" dirty="0" err="1"/>
            <a:t>ePrescribing</a:t>
          </a:r>
          <a:r>
            <a:rPr lang="en-US" sz="1300" kern="1200" dirty="0"/>
            <a:t> TG</a:t>
          </a:r>
        </a:p>
      </dsp:txBody>
      <dsp:txXfrm>
        <a:off x="3336" y="1186419"/>
        <a:ext cx="1772662" cy="658734"/>
      </dsp:txXfrm>
    </dsp:sp>
    <dsp:sp modelId="{C4FDDC86-E1BE-4099-B4A5-535ABBE35F32}">
      <dsp:nvSpPr>
        <dsp:cNvPr id="0" name=""/>
        <dsp:cNvSpPr/>
      </dsp:nvSpPr>
      <dsp:spPr>
        <a:xfrm>
          <a:off x="3336" y="1845153"/>
          <a:ext cx="1772662" cy="303601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Identify additional information needed for Specialty </a:t>
          </a:r>
          <a:r>
            <a:rPr lang="en-US" sz="1300" kern="1200" dirty="0" err="1"/>
            <a:t>ePrescribing</a:t>
          </a:r>
          <a:r>
            <a:rPr lang="en-US" sz="1300" kern="1200" dirty="0"/>
            <a:t> and identify electronic channels to obtain the information</a:t>
          </a:r>
        </a:p>
        <a:p>
          <a:pPr marL="114300" lvl="1" indent="-114300" algn="l" defTabSz="577850">
            <a:lnSpc>
              <a:spcPct val="90000"/>
            </a:lnSpc>
            <a:spcBef>
              <a:spcPct val="0"/>
            </a:spcBef>
            <a:spcAft>
              <a:spcPct val="15000"/>
            </a:spcAft>
            <a:buChar char="••"/>
          </a:pPr>
          <a:r>
            <a:rPr lang="en-US" sz="1300" kern="1200" dirty="0"/>
            <a:t>Impacts:</a:t>
          </a:r>
        </a:p>
        <a:p>
          <a:pPr marL="228600" lvl="2" indent="-114300" algn="l" defTabSz="577850">
            <a:lnSpc>
              <a:spcPct val="90000"/>
            </a:lnSpc>
            <a:spcBef>
              <a:spcPct val="0"/>
            </a:spcBef>
            <a:spcAft>
              <a:spcPct val="15000"/>
            </a:spcAft>
            <a:buChar char="••"/>
          </a:pPr>
          <a:r>
            <a:rPr lang="en-US" sz="1300" kern="1200" dirty="0"/>
            <a:t>Prescribers</a:t>
          </a:r>
        </a:p>
        <a:p>
          <a:pPr marL="228600" lvl="2" indent="-114300" algn="l" defTabSz="577850">
            <a:lnSpc>
              <a:spcPct val="90000"/>
            </a:lnSpc>
            <a:spcBef>
              <a:spcPct val="0"/>
            </a:spcBef>
            <a:spcAft>
              <a:spcPct val="15000"/>
            </a:spcAft>
            <a:buChar char="••"/>
          </a:pPr>
          <a:r>
            <a:rPr lang="en-US" sz="1300" kern="1200" dirty="0"/>
            <a:t>Pharmacies</a:t>
          </a:r>
        </a:p>
        <a:p>
          <a:pPr marL="228600" lvl="2" indent="-114300" algn="l" defTabSz="577850">
            <a:lnSpc>
              <a:spcPct val="90000"/>
            </a:lnSpc>
            <a:spcBef>
              <a:spcPct val="0"/>
            </a:spcBef>
            <a:spcAft>
              <a:spcPct val="15000"/>
            </a:spcAft>
            <a:buChar char="••"/>
          </a:pPr>
          <a:r>
            <a:rPr lang="en-US" sz="1300" kern="1200" dirty="0"/>
            <a:t>Prescribing intermediaries</a:t>
          </a:r>
        </a:p>
      </dsp:txBody>
      <dsp:txXfrm>
        <a:off x="3336" y="1845153"/>
        <a:ext cx="1772662" cy="3036012"/>
      </dsp:txXfrm>
    </dsp:sp>
    <dsp:sp modelId="{921E39E6-3BC2-4770-8475-9775085A51A9}">
      <dsp:nvSpPr>
        <dsp:cNvPr id="0" name=""/>
        <dsp:cNvSpPr/>
      </dsp:nvSpPr>
      <dsp:spPr>
        <a:xfrm>
          <a:off x="2024171" y="1186419"/>
          <a:ext cx="1772662" cy="6587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Specialty Pharmacy Data Exchange</a:t>
          </a:r>
        </a:p>
      </dsp:txBody>
      <dsp:txXfrm>
        <a:off x="2024171" y="1186419"/>
        <a:ext cx="1772662" cy="658734"/>
      </dsp:txXfrm>
    </dsp:sp>
    <dsp:sp modelId="{FEF687F9-25AF-4D1D-9DA6-F99545D923EB}">
      <dsp:nvSpPr>
        <dsp:cNvPr id="0" name=""/>
        <dsp:cNvSpPr/>
      </dsp:nvSpPr>
      <dsp:spPr>
        <a:xfrm>
          <a:off x="2024171" y="1845153"/>
          <a:ext cx="1772662" cy="303601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Standardize documentation, reporting or data exchange to support agreements</a:t>
          </a:r>
        </a:p>
        <a:p>
          <a:pPr marL="114300" lvl="1" indent="-114300" algn="l" defTabSz="577850">
            <a:lnSpc>
              <a:spcPct val="90000"/>
            </a:lnSpc>
            <a:spcBef>
              <a:spcPct val="0"/>
            </a:spcBef>
            <a:spcAft>
              <a:spcPct val="15000"/>
            </a:spcAft>
            <a:buChar char="••"/>
          </a:pPr>
          <a:r>
            <a:rPr lang="en-US" sz="1300" kern="1200" dirty="0"/>
            <a:t>Impacts:</a:t>
          </a:r>
        </a:p>
        <a:p>
          <a:pPr marL="228600" lvl="2" indent="-114300" algn="l" defTabSz="577850">
            <a:lnSpc>
              <a:spcPct val="90000"/>
            </a:lnSpc>
            <a:spcBef>
              <a:spcPct val="0"/>
            </a:spcBef>
            <a:spcAft>
              <a:spcPct val="15000"/>
            </a:spcAft>
            <a:buChar char="••"/>
          </a:pPr>
          <a:r>
            <a:rPr lang="en-US" sz="1300" kern="1200" dirty="0"/>
            <a:t>Pharmacies</a:t>
          </a:r>
        </a:p>
        <a:p>
          <a:pPr marL="228600" lvl="2" indent="-114300" algn="l" defTabSz="577850">
            <a:lnSpc>
              <a:spcPct val="90000"/>
            </a:lnSpc>
            <a:spcBef>
              <a:spcPct val="0"/>
            </a:spcBef>
            <a:spcAft>
              <a:spcPct val="15000"/>
            </a:spcAft>
            <a:buChar char="••"/>
          </a:pPr>
          <a:r>
            <a:rPr lang="en-US" sz="1300" kern="1200" dirty="0"/>
            <a:t>Manufacturers</a:t>
          </a:r>
        </a:p>
        <a:p>
          <a:pPr marL="228600" lvl="2" indent="-114300" algn="l" defTabSz="577850">
            <a:lnSpc>
              <a:spcPct val="90000"/>
            </a:lnSpc>
            <a:spcBef>
              <a:spcPct val="0"/>
            </a:spcBef>
            <a:spcAft>
              <a:spcPct val="15000"/>
            </a:spcAft>
            <a:buChar char="••"/>
          </a:pPr>
          <a:r>
            <a:rPr lang="en-US" sz="1300" kern="1200" dirty="0"/>
            <a:t>PBMs</a:t>
          </a:r>
        </a:p>
        <a:p>
          <a:pPr marL="228600" lvl="2" indent="-114300" algn="l" defTabSz="577850">
            <a:lnSpc>
              <a:spcPct val="90000"/>
            </a:lnSpc>
            <a:spcBef>
              <a:spcPct val="0"/>
            </a:spcBef>
            <a:spcAft>
              <a:spcPct val="15000"/>
            </a:spcAft>
            <a:buChar char="••"/>
          </a:pPr>
          <a:r>
            <a:rPr lang="en-US" sz="1300" kern="1200" dirty="0"/>
            <a:t>Hubs</a:t>
          </a:r>
        </a:p>
        <a:p>
          <a:pPr marL="228600" lvl="2" indent="-114300" algn="l" defTabSz="577850">
            <a:lnSpc>
              <a:spcPct val="90000"/>
            </a:lnSpc>
            <a:spcBef>
              <a:spcPct val="0"/>
            </a:spcBef>
            <a:spcAft>
              <a:spcPct val="15000"/>
            </a:spcAft>
            <a:buChar char="••"/>
          </a:pPr>
          <a:r>
            <a:rPr lang="en-US" sz="1300" kern="1200" dirty="0"/>
            <a:t>Data aggregators</a:t>
          </a:r>
        </a:p>
        <a:p>
          <a:pPr marL="228600" lvl="2" indent="-114300" algn="l" defTabSz="577850">
            <a:lnSpc>
              <a:spcPct val="90000"/>
            </a:lnSpc>
            <a:spcBef>
              <a:spcPct val="0"/>
            </a:spcBef>
            <a:spcAft>
              <a:spcPct val="15000"/>
            </a:spcAft>
            <a:buChar char="••"/>
          </a:pPr>
          <a:r>
            <a:rPr lang="en-US" sz="1300" kern="1200" dirty="0"/>
            <a:t>Payers</a:t>
          </a:r>
        </a:p>
      </dsp:txBody>
      <dsp:txXfrm>
        <a:off x="2024171" y="1845153"/>
        <a:ext cx="1772662" cy="3036012"/>
      </dsp:txXfrm>
    </dsp:sp>
    <dsp:sp modelId="{6D777F22-3E5B-4CD7-8BAA-87F9C3462BA0}">
      <dsp:nvSpPr>
        <dsp:cNvPr id="0" name=""/>
        <dsp:cNvSpPr/>
      </dsp:nvSpPr>
      <dsp:spPr>
        <a:xfrm>
          <a:off x="4045006" y="1186419"/>
          <a:ext cx="1772662" cy="6587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Benefit Coverage Identification</a:t>
          </a:r>
        </a:p>
      </dsp:txBody>
      <dsp:txXfrm>
        <a:off x="4045006" y="1186419"/>
        <a:ext cx="1772662" cy="658734"/>
      </dsp:txXfrm>
    </dsp:sp>
    <dsp:sp modelId="{22842CE9-D546-4660-B405-A3408179CAD5}">
      <dsp:nvSpPr>
        <dsp:cNvPr id="0" name=""/>
        <dsp:cNvSpPr/>
      </dsp:nvSpPr>
      <dsp:spPr>
        <a:xfrm>
          <a:off x="4045006" y="1845153"/>
          <a:ext cx="1772662" cy="303601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Addresses areas of opportunity related to determining if coverage is through the medical or pharmacy benefit</a:t>
          </a:r>
        </a:p>
        <a:p>
          <a:pPr marL="114300" lvl="1" indent="-114300" algn="l" defTabSz="577850">
            <a:lnSpc>
              <a:spcPct val="90000"/>
            </a:lnSpc>
            <a:spcBef>
              <a:spcPct val="0"/>
            </a:spcBef>
            <a:spcAft>
              <a:spcPct val="15000"/>
            </a:spcAft>
            <a:buChar char="••"/>
          </a:pPr>
          <a:r>
            <a:rPr lang="en-US" sz="1300" kern="1200" dirty="0"/>
            <a:t>Impacts:</a:t>
          </a:r>
        </a:p>
        <a:p>
          <a:pPr marL="228600" lvl="2" indent="-114300" algn="l" defTabSz="577850">
            <a:lnSpc>
              <a:spcPct val="90000"/>
            </a:lnSpc>
            <a:spcBef>
              <a:spcPct val="0"/>
            </a:spcBef>
            <a:spcAft>
              <a:spcPct val="15000"/>
            </a:spcAft>
            <a:buChar char="••"/>
          </a:pPr>
          <a:r>
            <a:rPr lang="en-US" sz="1300" kern="1200" dirty="0"/>
            <a:t>Prescribers</a:t>
          </a:r>
        </a:p>
        <a:p>
          <a:pPr marL="228600" lvl="2" indent="-114300" algn="l" defTabSz="577850">
            <a:lnSpc>
              <a:spcPct val="90000"/>
            </a:lnSpc>
            <a:spcBef>
              <a:spcPct val="0"/>
            </a:spcBef>
            <a:spcAft>
              <a:spcPct val="15000"/>
            </a:spcAft>
            <a:buChar char="••"/>
          </a:pPr>
          <a:r>
            <a:rPr lang="en-US" sz="1300" kern="1200" dirty="0"/>
            <a:t>Pharmacies</a:t>
          </a:r>
        </a:p>
        <a:p>
          <a:pPr marL="228600" lvl="2" indent="-114300" algn="l" defTabSz="577850">
            <a:lnSpc>
              <a:spcPct val="90000"/>
            </a:lnSpc>
            <a:spcBef>
              <a:spcPct val="0"/>
            </a:spcBef>
            <a:spcAft>
              <a:spcPct val="15000"/>
            </a:spcAft>
            <a:buChar char="••"/>
          </a:pPr>
          <a:r>
            <a:rPr lang="en-US" sz="1300" kern="1200" dirty="0"/>
            <a:t>Payers</a:t>
          </a:r>
        </a:p>
        <a:p>
          <a:pPr marL="228600" lvl="2" indent="-114300" algn="l" defTabSz="577850">
            <a:lnSpc>
              <a:spcPct val="90000"/>
            </a:lnSpc>
            <a:spcBef>
              <a:spcPct val="0"/>
            </a:spcBef>
            <a:spcAft>
              <a:spcPct val="15000"/>
            </a:spcAft>
            <a:buChar char="••"/>
          </a:pPr>
          <a:r>
            <a:rPr lang="en-US" sz="1300" kern="1200" dirty="0"/>
            <a:t>PBMs</a:t>
          </a:r>
        </a:p>
        <a:p>
          <a:pPr marL="228600" lvl="2" indent="-114300" algn="l" defTabSz="577850">
            <a:lnSpc>
              <a:spcPct val="90000"/>
            </a:lnSpc>
            <a:spcBef>
              <a:spcPct val="0"/>
            </a:spcBef>
            <a:spcAft>
              <a:spcPct val="15000"/>
            </a:spcAft>
            <a:buChar char="••"/>
          </a:pPr>
          <a:r>
            <a:rPr lang="en-US" sz="1300" kern="1200" dirty="0"/>
            <a:t>Hubs</a:t>
          </a:r>
        </a:p>
      </dsp:txBody>
      <dsp:txXfrm>
        <a:off x="4045006" y="1845153"/>
        <a:ext cx="1772662" cy="3036012"/>
      </dsp:txXfrm>
    </dsp:sp>
    <dsp:sp modelId="{CF509B1E-91E1-478D-A4DA-BC4644F9580A}">
      <dsp:nvSpPr>
        <dsp:cNvPr id="0" name=""/>
        <dsp:cNvSpPr/>
      </dsp:nvSpPr>
      <dsp:spPr>
        <a:xfrm>
          <a:off x="6065841" y="1186419"/>
          <a:ext cx="1772662" cy="6587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Patient Consent</a:t>
          </a:r>
        </a:p>
      </dsp:txBody>
      <dsp:txXfrm>
        <a:off x="6065841" y="1186419"/>
        <a:ext cx="1772662" cy="658734"/>
      </dsp:txXfrm>
    </dsp:sp>
    <dsp:sp modelId="{3FF8B9F2-2AEE-44FA-80B8-1BB6560B8986}">
      <dsp:nvSpPr>
        <dsp:cNvPr id="0" name=""/>
        <dsp:cNvSpPr/>
      </dsp:nvSpPr>
      <dsp:spPr>
        <a:xfrm>
          <a:off x="6065841" y="1845153"/>
          <a:ext cx="1772662" cy="303601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Electronic exchange of patient consent information for the purpose of transmitting in the DME and Pharmacy related transactions</a:t>
          </a:r>
        </a:p>
        <a:p>
          <a:pPr marL="114300" lvl="1" indent="-114300" algn="l" defTabSz="577850">
            <a:lnSpc>
              <a:spcPct val="90000"/>
            </a:lnSpc>
            <a:spcBef>
              <a:spcPct val="0"/>
            </a:spcBef>
            <a:spcAft>
              <a:spcPct val="15000"/>
            </a:spcAft>
            <a:buChar char="••"/>
          </a:pPr>
          <a:r>
            <a:rPr lang="en-US" sz="1300" kern="1200" dirty="0"/>
            <a:t>Impacts:</a:t>
          </a:r>
        </a:p>
        <a:p>
          <a:pPr marL="228600" lvl="2" indent="-114300" algn="l" defTabSz="577850">
            <a:lnSpc>
              <a:spcPct val="90000"/>
            </a:lnSpc>
            <a:spcBef>
              <a:spcPct val="0"/>
            </a:spcBef>
            <a:spcAft>
              <a:spcPct val="15000"/>
            </a:spcAft>
            <a:buChar char="••"/>
          </a:pPr>
          <a:r>
            <a:rPr lang="en-US" sz="1300" kern="1200" dirty="0"/>
            <a:t>Prescribers</a:t>
          </a:r>
        </a:p>
        <a:p>
          <a:pPr marL="228600" lvl="2" indent="-114300" algn="l" defTabSz="577850">
            <a:lnSpc>
              <a:spcPct val="90000"/>
            </a:lnSpc>
            <a:spcBef>
              <a:spcPct val="0"/>
            </a:spcBef>
            <a:spcAft>
              <a:spcPct val="15000"/>
            </a:spcAft>
            <a:buChar char="••"/>
          </a:pPr>
          <a:r>
            <a:rPr lang="en-US" sz="1300" kern="1200" dirty="0"/>
            <a:t>Pharmacies</a:t>
          </a:r>
        </a:p>
        <a:p>
          <a:pPr marL="228600" lvl="2" indent="-114300" algn="l" defTabSz="577850">
            <a:lnSpc>
              <a:spcPct val="90000"/>
            </a:lnSpc>
            <a:spcBef>
              <a:spcPct val="0"/>
            </a:spcBef>
            <a:spcAft>
              <a:spcPct val="15000"/>
            </a:spcAft>
            <a:buChar char="••"/>
          </a:pPr>
          <a:r>
            <a:rPr lang="en-US" sz="1300" kern="1200" dirty="0"/>
            <a:t>Hubs</a:t>
          </a:r>
        </a:p>
        <a:p>
          <a:pPr marL="228600" lvl="2" indent="-114300" algn="l" defTabSz="577850">
            <a:lnSpc>
              <a:spcPct val="90000"/>
            </a:lnSpc>
            <a:spcBef>
              <a:spcPct val="0"/>
            </a:spcBef>
            <a:spcAft>
              <a:spcPct val="15000"/>
            </a:spcAft>
            <a:buChar char="••"/>
          </a:pPr>
          <a:r>
            <a:rPr lang="en-US" sz="1300" kern="1200" dirty="0"/>
            <a:t>Manufacturers</a:t>
          </a:r>
        </a:p>
      </dsp:txBody>
      <dsp:txXfrm>
        <a:off x="6065841" y="1845153"/>
        <a:ext cx="1772662" cy="3036012"/>
      </dsp:txXfrm>
    </dsp:sp>
    <dsp:sp modelId="{ECEDE797-CA6A-49C5-BFFB-5093AA1CC89F}">
      <dsp:nvSpPr>
        <dsp:cNvPr id="0" name=""/>
        <dsp:cNvSpPr/>
      </dsp:nvSpPr>
      <dsp:spPr>
        <a:xfrm>
          <a:off x="8086676" y="1186419"/>
          <a:ext cx="1772662" cy="6587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Facilitating Access to Specialty Products</a:t>
          </a:r>
        </a:p>
      </dsp:txBody>
      <dsp:txXfrm>
        <a:off x="8086676" y="1186419"/>
        <a:ext cx="1772662" cy="658734"/>
      </dsp:txXfrm>
    </dsp:sp>
    <dsp:sp modelId="{6122D494-2168-4F27-8E39-46118D1201D7}">
      <dsp:nvSpPr>
        <dsp:cNvPr id="0" name=""/>
        <dsp:cNvSpPr/>
      </dsp:nvSpPr>
      <dsp:spPr>
        <a:xfrm>
          <a:off x="8086676" y="1845153"/>
          <a:ext cx="1772662" cy="303601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Improve communication and access to information around specialty and/or limited distribution products</a:t>
          </a:r>
        </a:p>
        <a:p>
          <a:pPr marL="114300" lvl="1" indent="-114300" algn="l" defTabSz="577850">
            <a:lnSpc>
              <a:spcPct val="90000"/>
            </a:lnSpc>
            <a:spcBef>
              <a:spcPct val="0"/>
            </a:spcBef>
            <a:spcAft>
              <a:spcPct val="15000"/>
            </a:spcAft>
            <a:buChar char="••"/>
          </a:pPr>
          <a:r>
            <a:rPr lang="en-US" sz="1300" kern="1200" dirty="0"/>
            <a:t>Impacts:</a:t>
          </a:r>
        </a:p>
        <a:p>
          <a:pPr marL="228600" lvl="2" indent="-114300" algn="l" defTabSz="577850">
            <a:lnSpc>
              <a:spcPct val="90000"/>
            </a:lnSpc>
            <a:spcBef>
              <a:spcPct val="0"/>
            </a:spcBef>
            <a:spcAft>
              <a:spcPct val="15000"/>
            </a:spcAft>
            <a:buChar char="••"/>
          </a:pPr>
          <a:r>
            <a:rPr lang="en-US" sz="1300" kern="1200" dirty="0"/>
            <a:t>Prescribers</a:t>
          </a:r>
        </a:p>
        <a:p>
          <a:pPr marL="228600" lvl="2" indent="-114300" algn="l" defTabSz="577850">
            <a:lnSpc>
              <a:spcPct val="90000"/>
            </a:lnSpc>
            <a:spcBef>
              <a:spcPct val="0"/>
            </a:spcBef>
            <a:spcAft>
              <a:spcPct val="15000"/>
            </a:spcAft>
            <a:buChar char="••"/>
          </a:pPr>
          <a:r>
            <a:rPr lang="en-US" sz="1300" kern="1200" dirty="0"/>
            <a:t>Pharmacies</a:t>
          </a:r>
        </a:p>
        <a:p>
          <a:pPr marL="228600" lvl="2" indent="-114300" algn="l" defTabSz="577850">
            <a:lnSpc>
              <a:spcPct val="90000"/>
            </a:lnSpc>
            <a:spcBef>
              <a:spcPct val="0"/>
            </a:spcBef>
            <a:spcAft>
              <a:spcPct val="15000"/>
            </a:spcAft>
            <a:buChar char="••"/>
          </a:pPr>
          <a:r>
            <a:rPr lang="en-US" sz="1300" kern="1200" dirty="0"/>
            <a:t>Hubs</a:t>
          </a:r>
        </a:p>
        <a:p>
          <a:pPr marL="228600" lvl="2" indent="-114300" algn="l" defTabSz="577850">
            <a:lnSpc>
              <a:spcPct val="90000"/>
            </a:lnSpc>
            <a:spcBef>
              <a:spcPct val="0"/>
            </a:spcBef>
            <a:spcAft>
              <a:spcPct val="15000"/>
            </a:spcAft>
            <a:buChar char="••"/>
          </a:pPr>
          <a:r>
            <a:rPr lang="en-US" sz="1300" kern="1200" dirty="0"/>
            <a:t>Manufacturers</a:t>
          </a:r>
        </a:p>
      </dsp:txBody>
      <dsp:txXfrm>
        <a:off x="8086676" y="1845153"/>
        <a:ext cx="1772662" cy="3036012"/>
      </dsp:txXfrm>
    </dsp:sp>
    <dsp:sp modelId="{976EB6B3-2198-4D6A-B403-76FC108E3B95}">
      <dsp:nvSpPr>
        <dsp:cNvPr id="0" name=""/>
        <dsp:cNvSpPr/>
      </dsp:nvSpPr>
      <dsp:spPr>
        <a:xfrm>
          <a:off x="10107511" y="1186419"/>
          <a:ext cx="1772662" cy="6587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Other TG of Interest</a:t>
          </a:r>
        </a:p>
      </dsp:txBody>
      <dsp:txXfrm>
        <a:off x="10107511" y="1186419"/>
        <a:ext cx="1772662" cy="658734"/>
      </dsp:txXfrm>
    </dsp:sp>
    <dsp:sp modelId="{6A286A80-8189-43D6-80B3-4E72DA3D50BC}">
      <dsp:nvSpPr>
        <dsp:cNvPr id="0" name=""/>
        <dsp:cNvSpPr/>
      </dsp:nvSpPr>
      <dsp:spPr>
        <a:xfrm>
          <a:off x="10107511" y="1845153"/>
          <a:ext cx="1772662" cy="303601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Expanded Dollar Field (WG1)</a:t>
          </a:r>
        </a:p>
        <a:p>
          <a:pPr marL="114300" lvl="1" indent="-114300" algn="l" defTabSz="577850">
            <a:lnSpc>
              <a:spcPct val="90000"/>
            </a:lnSpc>
            <a:spcBef>
              <a:spcPct val="0"/>
            </a:spcBef>
            <a:spcAft>
              <a:spcPct val="15000"/>
            </a:spcAft>
            <a:buChar char="••"/>
          </a:pPr>
          <a:r>
            <a:rPr lang="en-US" sz="1300" kern="1200" dirty="0"/>
            <a:t>Prior Authorization Workflow to Transactions (WG11)</a:t>
          </a:r>
        </a:p>
        <a:p>
          <a:pPr marL="114300" lvl="1" indent="-114300" algn="l" defTabSz="577850">
            <a:lnSpc>
              <a:spcPct val="90000"/>
            </a:lnSpc>
            <a:spcBef>
              <a:spcPct val="0"/>
            </a:spcBef>
            <a:spcAft>
              <a:spcPct val="15000"/>
            </a:spcAft>
            <a:buChar char="••"/>
          </a:pPr>
          <a:r>
            <a:rPr lang="en-US" sz="1300" kern="1200" dirty="0"/>
            <a:t>REMS Workflow to Transactions (WG11)</a:t>
          </a:r>
        </a:p>
        <a:p>
          <a:pPr marL="114300" lvl="1" indent="-114300" algn="l" defTabSz="577850">
            <a:lnSpc>
              <a:spcPct val="90000"/>
            </a:lnSpc>
            <a:spcBef>
              <a:spcPct val="0"/>
            </a:spcBef>
            <a:spcAft>
              <a:spcPct val="15000"/>
            </a:spcAft>
            <a:buChar char="••"/>
          </a:pPr>
          <a:r>
            <a:rPr lang="en-US" sz="1300" kern="1200" dirty="0"/>
            <a:t>Identification of Social Determinants of Health (WG 10)</a:t>
          </a:r>
        </a:p>
        <a:p>
          <a:pPr marL="114300" lvl="1" indent="-114300" algn="l" defTabSz="577850">
            <a:lnSpc>
              <a:spcPct val="90000"/>
            </a:lnSpc>
            <a:spcBef>
              <a:spcPct val="0"/>
            </a:spcBef>
            <a:spcAft>
              <a:spcPct val="15000"/>
            </a:spcAft>
            <a:buChar char="••"/>
          </a:pPr>
          <a:r>
            <a:rPr lang="en-US" sz="1300" kern="1200" dirty="0"/>
            <a:t>Digital Therapeutics (MC)</a:t>
          </a:r>
        </a:p>
      </dsp:txBody>
      <dsp:txXfrm>
        <a:off x="10107511" y="1845153"/>
        <a:ext cx="1772662" cy="3036012"/>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189D73-662C-4439-84B7-FC8D64E416BA}" type="datetimeFigureOut">
              <a:rPr lang="en-US" smtClean="0"/>
              <a:t>12/22/2020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C7DF49-C12A-42DA-ABE7-3E5B3B89482C}" type="slidenum">
              <a:rPr lang="en-US" smtClean="0"/>
              <a:t>‹#›</a:t>
            </a:fld>
            <a:endParaRPr lang="en-US"/>
          </a:p>
        </p:txBody>
      </p:sp>
    </p:spTree>
    <p:extLst>
      <p:ext uri="{BB962C8B-B14F-4D97-AF65-F5344CB8AC3E}">
        <p14:creationId xmlns:p14="http://schemas.microsoft.com/office/powerpoint/2010/main" val="1929370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12/22/2020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3452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2447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37080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5800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20304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77483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94507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80573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82931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01416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9697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1477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11479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58373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7621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79745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54929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78873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46364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06885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70482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3776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79034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1236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73788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1410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882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68471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83083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0852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46241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52253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8259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68985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82387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132271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63829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80118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091945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77674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91002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725113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37359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505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F604D-C3B7-41B7-992A-9AD867AC1F65}" type="slidenum">
              <a:rPr lang="en-US" smtClean="0"/>
              <a:pPr/>
              <a:t>5</a:t>
            </a:fld>
            <a:endParaRPr lang="en-US" dirty="0"/>
          </a:p>
        </p:txBody>
      </p:sp>
    </p:spTree>
    <p:extLst>
      <p:ext uri="{BB962C8B-B14F-4D97-AF65-F5344CB8AC3E}">
        <p14:creationId xmlns:p14="http://schemas.microsoft.com/office/powerpoint/2010/main" val="4048752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12807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164261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922787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27228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47978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835631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420D0-30ED-4722-97EF-3A201E5087E6}" type="slidenum">
              <a:rPr lang="en-US" smtClean="0"/>
              <a:t>57</a:t>
            </a:fld>
            <a:endParaRPr lang="en-US" dirty="0"/>
          </a:p>
        </p:txBody>
      </p:sp>
    </p:spTree>
    <p:extLst>
      <p:ext uri="{BB962C8B-B14F-4D97-AF65-F5344CB8AC3E}">
        <p14:creationId xmlns:p14="http://schemas.microsoft.com/office/powerpoint/2010/main" val="42123357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6771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68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9086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52098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1900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6078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96570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74432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85150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1137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2345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baseline="0">
                <a:latin typeface="Prometo Medium" panose="020B0704030203060203" pitchFamily="34" charset="0"/>
              </a:defRPr>
            </a:lvl1pPr>
          </a:lstStyle>
          <a:p>
            <a:endParaRPr lang="en-US" dirty="0"/>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
        <p:nvSpPr>
          <p:cNvPr id="7" name="TextBox 6"/>
          <p:cNvSpPr txBox="1"/>
          <p:nvPr userDrawn="1"/>
        </p:nvSpPr>
        <p:spPr>
          <a:xfrm>
            <a:off x="1604355" y="6390178"/>
            <a:ext cx="4023361" cy="261610"/>
          </a:xfrm>
          <a:prstGeom prst="rect">
            <a:avLst/>
          </a:prstGeom>
          <a:noFill/>
        </p:spPr>
        <p:txBody>
          <a:bodyPr wrap="square" rtlCol="0">
            <a:spAutoFit/>
          </a:bodyPr>
          <a:lstStyle/>
          <a:p>
            <a:r>
              <a:rPr lang="en-US" sz="1100" dirty="0"/>
              <a:t>| In collaboration with NCPDP</a:t>
            </a:r>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404367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783686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baseline="0">
                <a:latin typeface="Prometo Medium" panose="020B0704030203060203" pitchFamily="34" charset="0"/>
              </a:defRPr>
            </a:lvl1pPr>
          </a:lstStyle>
          <a:p>
            <a:endParaRPr lang="en-US" dirty="0"/>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2897289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
        <p:nvSpPr>
          <p:cNvPr id="7" name="TextBox 6"/>
          <p:cNvSpPr txBox="1"/>
          <p:nvPr userDrawn="1"/>
        </p:nvSpPr>
        <p:spPr>
          <a:xfrm>
            <a:off x="1604355" y="6390178"/>
            <a:ext cx="4023361" cy="261610"/>
          </a:xfrm>
          <a:prstGeom prst="rect">
            <a:avLst/>
          </a:prstGeom>
          <a:noFill/>
        </p:spPr>
        <p:txBody>
          <a:bodyPr wrap="square" rtlCol="0">
            <a:spAutoFit/>
          </a:bodyPr>
          <a:lstStyle/>
          <a:p>
            <a:r>
              <a:rPr lang="en-US" sz="1100" dirty="0"/>
              <a:t>| In collaboration with NCPDP</a:t>
            </a:r>
          </a:p>
        </p:txBody>
      </p:sp>
    </p:spTree>
    <p:extLst>
      <p:ext uri="{BB962C8B-B14F-4D97-AF65-F5344CB8AC3E}">
        <p14:creationId xmlns:p14="http://schemas.microsoft.com/office/powerpoint/2010/main" val="411704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364509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1319572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32541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160418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192245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6800824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1846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5270252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3563563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6192343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593241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29502700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92476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4087159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277854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20916110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0518912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932602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645011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254630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0752371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2268642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270655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62148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82515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0607468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4847033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9957860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5950518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1372421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685690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2260501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80678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5473740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69643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385968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6790127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6050923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93973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image" Target="../media/image1.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8049156"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600" i="0" dirty="0"/>
              <a:t>Presentation title here</a:t>
            </a:r>
            <a:endParaRPr lang="en-US" sz="1600" b="0" i="0" dirty="0">
              <a:latin typeface="Century Gothic" panose="020B0502020202020204" pitchFamily="34" charset="0"/>
            </a:endParaRPr>
          </a:p>
        </p:txBody>
      </p:sp>
      <p:sp>
        <p:nvSpPr>
          <p:cNvPr id="8" name="TextBox 7"/>
          <p:cNvSpPr txBox="1"/>
          <p:nvPr userDrawn="1"/>
        </p:nvSpPr>
        <p:spPr>
          <a:xfrm>
            <a:off x="1604355" y="6390178"/>
            <a:ext cx="4023361" cy="261610"/>
          </a:xfrm>
          <a:prstGeom prst="rect">
            <a:avLst/>
          </a:prstGeom>
          <a:noFill/>
        </p:spPr>
        <p:txBody>
          <a:bodyPr wrap="square" rtlCol="0">
            <a:spAutoFit/>
          </a:bodyPr>
          <a:lstStyle/>
          <a:p>
            <a:r>
              <a:rPr lang="en-US" sz="1100" dirty="0"/>
              <a:t>| In collaboration with NCPDP</a:t>
            </a: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Trebuchet MS" panose="020B0603020202020204"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8049156"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600" i="0" dirty="0"/>
              <a:t>An Evolution in Standards Supporting Specialty Medication Workflow</a:t>
            </a:r>
          </a:p>
        </p:txBody>
      </p:sp>
      <p:sp>
        <p:nvSpPr>
          <p:cNvPr id="8" name="TextBox 7"/>
          <p:cNvSpPr txBox="1"/>
          <p:nvPr userDrawn="1"/>
        </p:nvSpPr>
        <p:spPr>
          <a:xfrm>
            <a:off x="1604355" y="6390178"/>
            <a:ext cx="4023361" cy="261610"/>
          </a:xfrm>
          <a:prstGeom prst="rect">
            <a:avLst/>
          </a:prstGeom>
          <a:noFill/>
        </p:spPr>
        <p:txBody>
          <a:bodyPr wrap="square" rtlCol="0">
            <a:spAutoFit/>
          </a:bodyPr>
          <a:lstStyle/>
          <a:p>
            <a:r>
              <a:rPr lang="en-US" sz="1100" dirty="0"/>
              <a:t>| In collaboration with NCPDP</a:t>
            </a:r>
          </a:p>
        </p:txBody>
      </p:sp>
    </p:spTree>
    <p:extLst>
      <p:ext uri="{BB962C8B-B14F-4D97-AF65-F5344CB8AC3E}">
        <p14:creationId xmlns:p14="http://schemas.microsoft.com/office/powerpoint/2010/main" val="236257884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Trebuchet MS" panose="020B0603020202020204"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qvia.com/en/insights/the-iqvia-institute/reports/medicine-use-and-spending-in-the-us-a-review-of-2018-and-outlook-to-2023" TargetMode="External"/><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5.xml"/><Relationship Id="rId6" Type="http://schemas.openxmlformats.org/officeDocument/2006/relationships/image" Target="../media/image26.png"/><Relationship Id="rId5" Type="http://schemas.openxmlformats.org/officeDocument/2006/relationships/image" Target="../media/image25.tiff"/><Relationship Id="rId4" Type="http://schemas.openxmlformats.org/officeDocument/2006/relationships/hyperlink" Target="https://www.pharmacytimes.com/news/specialty-pharmacy-by-the-number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4.xml"/><Relationship Id="rId1" Type="http://schemas.openxmlformats.org/officeDocument/2006/relationships/slideLayout" Target="../slideLayouts/slideLayout45.xml"/><Relationship Id="rId5" Type="http://schemas.openxmlformats.org/officeDocument/2006/relationships/image" Target="../media/image18.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image" Target="../media/image30.png"/><Relationship Id="rId5" Type="http://schemas.openxmlformats.org/officeDocument/2006/relationships/image" Target="../media/image18.png"/><Relationship Id="rId4" Type="http://schemas.openxmlformats.org/officeDocument/2006/relationships/hyperlink" Target="https://ncpdp.org/Specialty-Pharmac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5.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5.xml"/><Relationship Id="rId5" Type="http://schemas.openxmlformats.org/officeDocument/2006/relationships/image" Target="../media/image18.png"/><Relationship Id="rId4" Type="http://schemas.openxmlformats.org/officeDocument/2006/relationships/hyperlink" Target="https://ncpdp.org/White-Papers.asp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hyperlink" Target="https://x12.org/index.php/about/committees/subcommittee-x12n-insurance" TargetMode="External"/><Relationship Id="rId2" Type="http://schemas.openxmlformats.org/officeDocument/2006/relationships/notesSlide" Target="../notesSlides/notesSlide37.xml"/><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hyperlink" Target="http://www.ncpdp.org/" TargetMode="External"/><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ncpdp.org/Specialty-Pharmacy" TargetMode="External"/><Relationship Id="rId7"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45.xml"/><Relationship Id="rId6" Type="http://schemas.openxmlformats.org/officeDocument/2006/relationships/image" Target="../media/image18.png"/><Relationship Id="rId5" Type="http://schemas.openxmlformats.org/officeDocument/2006/relationships/image" Target="../media/image34.png"/><Relationship Id="rId4" Type="http://schemas.openxmlformats.org/officeDocument/2006/relationships/hyperlink" Target="https://ncpdp.org/NCPDP/media/pdf/NCPDPSpecialtyPharmacyFlyer.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dms.ncpdp.org/" TargetMode="External"/><Relationship Id="rId7"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45.xml"/><Relationship Id="rId6" Type="http://schemas.openxmlformats.org/officeDocument/2006/relationships/image" Target="../media/image18.png"/><Relationship Id="rId5" Type="http://schemas.openxmlformats.org/officeDocument/2006/relationships/image" Target="../media/image36.png"/><Relationship Id="rId4" Type="http://schemas.openxmlformats.org/officeDocument/2006/relationships/hyperlink" Target="https://www.ncpdp.org/Events-Calendar.aspx"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lecturepanda.com/r/NCPDPEvolve2"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lecturepanda.com/r/NCPDPEvolve2"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hyperlink" Target="mailto:office@instituteforwellness.or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8.xml"/><Relationship Id="rId5" Type="http://schemas.openxmlformats.org/officeDocument/2006/relationships/image" Target="../media/image18.png"/><Relationship Id="rId4" Type="http://schemas.openxmlformats.org/officeDocument/2006/relationships/image" Target="../media/image22.png"/></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ms.ncpdp.org/index.php/ncpdp-work-groups" TargetMode="External"/><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7.xml"/><Relationship Id="rId1" Type="http://schemas.openxmlformats.org/officeDocument/2006/relationships/slideLayout" Target="../slideLayouts/slideLayout66.xml"/><Relationship Id="rId5" Type="http://schemas.openxmlformats.org/officeDocument/2006/relationships/image" Target="../media/image17.png"/><Relationship Id="rId4" Type="http://schemas.openxmlformats.org/officeDocument/2006/relationships/hyperlink" Target="mailto:tkwiatkoski@hims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8.xml"/><Relationship Id="rId5" Type="http://schemas.openxmlformats.org/officeDocument/2006/relationships/image" Target="../media/image18.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8.xml"/><Relationship Id="rId5" Type="http://schemas.openxmlformats.org/officeDocument/2006/relationships/image" Target="../media/image18.pn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1368444" y="2276855"/>
            <a:ext cx="10948726"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marL="0" marR="0" lvl="0" indent="0" algn="l" defTabSz="914318"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FFFFFF"/>
                </a:solidFill>
                <a:effectLst/>
                <a:uLnTx/>
                <a:uFillTx/>
                <a:latin typeface="Prometo"/>
                <a:ea typeface="Calibri" panose="020F0502020204030204" pitchFamily="34" charset="0"/>
                <a:cs typeface="+mj-cs"/>
              </a:rPr>
              <a:t>An Evolution in Standards Supporting </a:t>
            </a:r>
          </a:p>
          <a:p>
            <a:pPr marL="0" marR="0" lvl="0" indent="0" algn="l" defTabSz="914318"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FFFFFF"/>
                </a:solidFill>
                <a:effectLst/>
                <a:uLnTx/>
                <a:uFillTx/>
                <a:latin typeface="Prometo"/>
                <a:ea typeface="Calibri" panose="020F0502020204030204" pitchFamily="34" charset="0"/>
                <a:cs typeface="+mj-cs"/>
              </a:rPr>
              <a:t>Specialty Medication Workflow</a:t>
            </a:r>
            <a:endParaRPr kumimoji="0" lang="en-US" sz="4000" b="0" i="0" u="none" strike="noStrike" kern="1200" cap="none" spc="0" normalizeH="0" baseline="0" noProof="0" dirty="0">
              <a:ln>
                <a:noFill/>
              </a:ln>
              <a:solidFill>
                <a:srgbClr val="FFFFFF"/>
              </a:solidFill>
              <a:effectLst/>
              <a:uLnTx/>
              <a:uFillTx/>
              <a:latin typeface="Prometo"/>
              <a:ea typeface="+mj-ea"/>
              <a:cs typeface="+mj-cs"/>
            </a:endParaRP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3" name="TextBox 2"/>
          <p:cNvSpPr txBox="1"/>
          <p:nvPr/>
        </p:nvSpPr>
        <p:spPr>
          <a:xfrm>
            <a:off x="1368444" y="3860243"/>
            <a:ext cx="46817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5C1E9"/>
                </a:solidFill>
                <a:effectLst/>
                <a:uLnTx/>
                <a:uFillTx/>
                <a:latin typeface="Prometo Medium" panose="020B0704030203060203" pitchFamily="34" charset="0"/>
                <a:ea typeface="+mn-ea"/>
                <a:cs typeface="+mn-cs"/>
              </a:rPr>
              <a:t>Pharmacy Informatics Town Hall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5C1E9"/>
                </a:solidFill>
                <a:effectLst/>
                <a:uLnTx/>
                <a:uFillTx/>
                <a:latin typeface="Prometo Medium" panose="020B0704030203060203" pitchFamily="34" charset="0"/>
                <a:ea typeface="+mn-ea"/>
                <a:cs typeface="+mn-cs"/>
              </a:rPr>
              <a:t>December 12, 2020</a:t>
            </a:r>
          </a:p>
        </p:txBody>
      </p:sp>
      <p:pic>
        <p:nvPicPr>
          <p:cNvPr id="8" name="Picture 7" descr="Logo&#10;&#10;Description automatically generated">
            <a:extLst>
              <a:ext uri="{FF2B5EF4-FFF2-40B4-BE49-F238E27FC236}">
                <a16:creationId xmlns:a16="http://schemas.microsoft.com/office/drawing/2014/main" id="{DD8FC711-57C0-422F-ADE8-D2638C1144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8285" y="6288297"/>
            <a:ext cx="1421716" cy="430926"/>
          </a:xfrm>
          <a:prstGeom prst="rect">
            <a:avLst/>
          </a:prstGeom>
        </p:spPr>
      </p:pic>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Learning Objectives</a:t>
            </a:r>
          </a:p>
        </p:txBody>
      </p:sp>
      <p:sp>
        <p:nvSpPr>
          <p:cNvPr id="14" name="Content Placeholder 13"/>
          <p:cNvSpPr>
            <a:spLocks noGrp="1"/>
          </p:cNvSpPr>
          <p:nvPr>
            <p:ph idx="1"/>
          </p:nvPr>
        </p:nvSpPr>
        <p:spPr>
          <a:xfrm>
            <a:off x="854699" y="1775898"/>
            <a:ext cx="9833429" cy="4194596"/>
          </a:xfrm>
        </p:spPr>
        <p:txBody>
          <a:bodyPr>
            <a:normAutofit/>
          </a:bodyPr>
          <a:lstStyle/>
          <a:p>
            <a:r>
              <a:rPr lang="en-US" b="0" dirty="0"/>
              <a:t>Review the current electronic transactions available impacting Specialty to improve patient care</a:t>
            </a:r>
          </a:p>
          <a:p>
            <a:r>
              <a:rPr lang="en-US" b="0" dirty="0"/>
              <a:t>List key organizations collaborating to create and improve standards</a:t>
            </a:r>
          </a:p>
          <a:p>
            <a:r>
              <a:rPr lang="en-US" b="0" dirty="0"/>
              <a:t>Describe the areas highlighted in the NCPDP specialty pharmacy benefit coverage identification white paper</a:t>
            </a:r>
          </a:p>
          <a:p>
            <a:r>
              <a:rPr lang="en-US" b="0" dirty="0"/>
              <a:t>Discuss pilot opportunities with regards to reporting</a:t>
            </a:r>
          </a:p>
          <a:p>
            <a:endParaRPr lang="en-US" dirty="0"/>
          </a:p>
        </p:txBody>
      </p:sp>
      <p:pic>
        <p:nvPicPr>
          <p:cNvPr id="7" name="Picture 6" descr="A picture containing clock, meter&#10;&#10;Description automatically generated">
            <a:extLst>
              <a:ext uri="{FF2B5EF4-FFF2-40B4-BE49-F238E27FC236}">
                <a16:creationId xmlns:a16="http://schemas.microsoft.com/office/drawing/2014/main" id="{52648B24-AF63-4ADF-9CCC-615655474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360809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Pre-Test Questions</a:t>
            </a:r>
          </a:p>
        </p:txBody>
      </p:sp>
      <p:sp>
        <p:nvSpPr>
          <p:cNvPr id="14" name="Content Placeholder 13"/>
          <p:cNvSpPr>
            <a:spLocks noGrp="1"/>
          </p:cNvSpPr>
          <p:nvPr>
            <p:ph idx="1"/>
          </p:nvPr>
        </p:nvSpPr>
        <p:spPr/>
        <p:txBody>
          <a:bodyPr>
            <a:normAutofit fontScale="92500" lnSpcReduction="20000"/>
          </a:bodyPr>
          <a:lstStyle/>
          <a:p>
            <a:pPr marL="457200" indent="-457200">
              <a:buFont typeface="+mj-lt"/>
              <a:buAutoNum type="arabicPeriod"/>
            </a:pPr>
            <a:r>
              <a:rPr lang="en-US" sz="2200" b="0" dirty="0"/>
              <a:t>Which NCPDP transactions can be utilized to automate the specialty process?</a:t>
            </a:r>
          </a:p>
          <a:p>
            <a:pPr marL="457200" indent="-457200">
              <a:buFont typeface="+mj-lt"/>
              <a:buAutoNum type="arabicPeriod"/>
            </a:pPr>
            <a:r>
              <a:rPr lang="en-US" sz="2200" b="0" dirty="0"/>
              <a:t>What data is not included in the RTPB?</a:t>
            </a:r>
          </a:p>
          <a:p>
            <a:pPr marL="457200" indent="-457200">
              <a:buFont typeface="+mj-lt"/>
              <a:buAutoNum type="arabicPeriod"/>
            </a:pPr>
            <a:r>
              <a:rPr lang="en-US" sz="2200" b="0" dirty="0"/>
              <a:t>Which organizations does NCPDP collaborate with to improve patient care?</a:t>
            </a:r>
          </a:p>
          <a:p>
            <a:pPr marL="457200" indent="-457200">
              <a:buFont typeface="+mj-lt"/>
              <a:buAutoNum type="arabicPeriod"/>
            </a:pPr>
            <a:r>
              <a:rPr lang="en-US" sz="2200" b="0" dirty="0"/>
              <a:t>Which standards organization created the 270/271 transaction designed to help with benefit coverage?</a:t>
            </a:r>
          </a:p>
          <a:p>
            <a:pPr marL="457200" indent="-457200">
              <a:buFont typeface="+mj-lt"/>
              <a:buAutoNum type="arabicPeriod"/>
            </a:pPr>
            <a:r>
              <a:rPr lang="en-US" sz="2200" b="0" dirty="0"/>
              <a:t>Which processes need an electronic solution for a specialty patient?</a:t>
            </a:r>
          </a:p>
          <a:p>
            <a:pPr marL="0" indent="0">
              <a:buNone/>
            </a:pPr>
            <a:endParaRPr lang="en-US" dirty="0"/>
          </a:p>
        </p:txBody>
      </p:sp>
      <p:pic>
        <p:nvPicPr>
          <p:cNvPr id="7" name="Picture 6" descr="A picture containing clock, meter&#10;&#10;Description automatically generated">
            <a:extLst>
              <a:ext uri="{FF2B5EF4-FFF2-40B4-BE49-F238E27FC236}">
                <a16:creationId xmlns:a16="http://schemas.microsoft.com/office/drawing/2014/main" id="{A837B6ED-3F50-4ED9-96ED-AB8030FFE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426957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6" name="Title 5"/>
          <p:cNvSpPr>
            <a:spLocks noGrp="1"/>
          </p:cNvSpPr>
          <p:nvPr>
            <p:ph type="title" idx="4294967295"/>
          </p:nvPr>
        </p:nvSpPr>
        <p:spPr>
          <a:xfrm>
            <a:off x="2124635" y="2462227"/>
            <a:ext cx="7812741" cy="2053954"/>
          </a:xfrm>
          <a:prstGeom prst="rect">
            <a:avLst/>
          </a:prstGeom>
        </p:spPr>
        <p:txBody>
          <a:bodyPr/>
          <a:lstStyle/>
          <a:p>
            <a:r>
              <a:rPr lang="en-US" sz="4400" i="0" dirty="0">
                <a:solidFill>
                  <a:schemeClr val="bg1"/>
                </a:solidFill>
                <a:latin typeface="Prometo" panose="020B0604030203060203"/>
              </a:rPr>
              <a:t>Current Specialty Workflow and Challenges That Cause Delays in Therapy</a:t>
            </a:r>
            <a:endParaRPr lang="en-US" sz="4400" dirty="0">
              <a:solidFill>
                <a:schemeClr val="bg1"/>
              </a:solidFill>
              <a:latin typeface="Prometo" panose="020B0604030203060203"/>
            </a:endParaRPr>
          </a:p>
        </p:txBody>
      </p:sp>
      <p:pic>
        <p:nvPicPr>
          <p:cNvPr id="8" name="Picture 7" descr="Logo&#10;&#10;Description automatically generated">
            <a:extLst>
              <a:ext uri="{FF2B5EF4-FFF2-40B4-BE49-F238E27FC236}">
                <a16:creationId xmlns:a16="http://schemas.microsoft.com/office/drawing/2014/main" id="{B3507C85-F694-475D-A663-E63472E9DB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8285" y="6288297"/>
            <a:ext cx="1421716" cy="430926"/>
          </a:xfrm>
          <a:prstGeom prst="rect">
            <a:avLst/>
          </a:prstGeom>
        </p:spPr>
      </p:pic>
    </p:spTree>
    <p:extLst>
      <p:ext uri="{BB962C8B-B14F-4D97-AF65-F5344CB8AC3E}">
        <p14:creationId xmlns:p14="http://schemas.microsoft.com/office/powerpoint/2010/main" val="120801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654589" y="1270296"/>
            <a:ext cx="9833429" cy="1028700"/>
          </a:xfrm>
        </p:spPr>
        <p:txBody>
          <a:bodyPr/>
          <a:lstStyle/>
          <a:p>
            <a:r>
              <a:rPr lang="en-US" dirty="0"/>
              <a:t>Specialty Overview</a:t>
            </a:r>
          </a:p>
        </p:txBody>
      </p:sp>
      <p:sp>
        <p:nvSpPr>
          <p:cNvPr id="14" name="Content Placeholder 13"/>
          <p:cNvSpPr>
            <a:spLocks noGrp="1"/>
          </p:cNvSpPr>
          <p:nvPr>
            <p:ph idx="1"/>
          </p:nvPr>
        </p:nvSpPr>
        <p:spPr>
          <a:xfrm>
            <a:off x="654589" y="1946229"/>
            <a:ext cx="10871136" cy="3429000"/>
          </a:xfrm>
        </p:spPr>
        <p:txBody>
          <a:bodyPr>
            <a:normAutofit fontScale="92500"/>
          </a:bodyPr>
          <a:lstStyle/>
          <a:p>
            <a:pPr marL="0" indent="0">
              <a:buNone/>
            </a:pPr>
            <a:r>
              <a:rPr lang="en-US" sz="2400" b="0" dirty="0"/>
              <a:t>Specialty continues to be the focus to provide medications and manage the expenses.</a:t>
            </a:r>
          </a:p>
          <a:p>
            <a:r>
              <a:rPr lang="en-US" sz="2400" b="0" dirty="0"/>
              <a:t>Specialty medicines were only 2.2% of prescription volume projected  in 2020</a:t>
            </a:r>
          </a:p>
          <a:p>
            <a:pPr lvl="1"/>
            <a:r>
              <a:rPr lang="en-US" sz="2400" dirty="0"/>
              <a:t>A</a:t>
            </a:r>
            <a:r>
              <a:rPr lang="en-US" sz="2400" b="0" dirty="0"/>
              <a:t>ccount for nearly 50% of the nation’s drug spending.</a:t>
            </a:r>
          </a:p>
          <a:p>
            <a:r>
              <a:rPr lang="en-US" sz="2400" b="0" dirty="0"/>
              <a:t>Specialty medicines projected to be $500 billion in 2020</a:t>
            </a:r>
          </a:p>
          <a:p>
            <a:r>
              <a:rPr lang="en-US" sz="2400" b="0" dirty="0"/>
              <a:t>80% of new drug approvals are considered specialty</a:t>
            </a:r>
          </a:p>
          <a:p>
            <a:endParaRPr lang="en-US" b="0" dirty="0"/>
          </a:p>
          <a:p>
            <a:pPr marL="0" indent="0">
              <a:buNone/>
            </a:pPr>
            <a:endParaRPr lang="en-US" dirty="0"/>
          </a:p>
        </p:txBody>
      </p:sp>
      <p:sp>
        <p:nvSpPr>
          <p:cNvPr id="9" name="Rectangle 8">
            <a:extLst>
              <a:ext uri="{FF2B5EF4-FFF2-40B4-BE49-F238E27FC236}">
                <a16:creationId xmlns:a16="http://schemas.microsoft.com/office/drawing/2014/main" id="{53595AFD-30A0-4C4B-A53F-802F9D9D81D5}"/>
              </a:ext>
            </a:extLst>
          </p:cNvPr>
          <p:cNvSpPr/>
          <p:nvPr/>
        </p:nvSpPr>
        <p:spPr>
          <a:xfrm>
            <a:off x="4805081" y="5995338"/>
            <a:ext cx="980738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hlinkClick r:id="rId3"/>
              </a:rPr>
              <a:t>IQVIA-outlook-to-2023</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hlinkClick r:id="rId4"/>
              </a:rPr>
              <a:t>specialty-pharmacy-by-the-numbers</a:t>
            </a: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pic>
        <p:nvPicPr>
          <p:cNvPr id="11" name="Picture 10">
            <a:extLst>
              <a:ext uri="{FF2B5EF4-FFF2-40B4-BE49-F238E27FC236}">
                <a16:creationId xmlns:a16="http://schemas.microsoft.com/office/drawing/2014/main" id="{36EFED8D-628E-1D46-954D-6B7AF9058D41}"/>
              </a:ext>
            </a:extLst>
          </p:cNvPr>
          <p:cNvPicPr>
            <a:picLocks noChangeAspect="1"/>
          </p:cNvPicPr>
          <p:nvPr/>
        </p:nvPicPr>
        <p:blipFill>
          <a:blip r:embed="rId5"/>
          <a:stretch>
            <a:fillRect/>
          </a:stretch>
        </p:blipFill>
        <p:spPr>
          <a:xfrm>
            <a:off x="9165987" y="3944376"/>
            <a:ext cx="1085576" cy="1085576"/>
          </a:xfrm>
          <a:prstGeom prst="rect">
            <a:avLst/>
          </a:prstGeom>
        </p:spPr>
      </p:pic>
      <p:pic>
        <p:nvPicPr>
          <p:cNvPr id="5" name="Picture 4" descr="Icon&#10;&#10;Description automatically generated">
            <a:extLst>
              <a:ext uri="{FF2B5EF4-FFF2-40B4-BE49-F238E27FC236}">
                <a16:creationId xmlns:a16="http://schemas.microsoft.com/office/drawing/2014/main" id="{A51138F4-58E9-4458-8AEC-EB7A3CCCEB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1563" y="4426097"/>
            <a:ext cx="1367031" cy="1367031"/>
          </a:xfrm>
          <a:prstGeom prst="rect">
            <a:avLst/>
          </a:prstGeom>
        </p:spPr>
      </p:pic>
      <p:pic>
        <p:nvPicPr>
          <p:cNvPr id="10" name="Picture 9" descr="A picture containing clock, meter&#10;&#10;Description automatically generated">
            <a:extLst>
              <a:ext uri="{FF2B5EF4-FFF2-40B4-BE49-F238E27FC236}">
                <a16:creationId xmlns:a16="http://schemas.microsoft.com/office/drawing/2014/main" id="{0BC52399-C4BC-436C-BC26-7799D30BCB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134404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Specialty Process Before Standards</a:t>
            </a:r>
          </a:p>
        </p:txBody>
      </p:sp>
      <p:pic>
        <p:nvPicPr>
          <p:cNvPr id="5" name="Picture 4">
            <a:extLst>
              <a:ext uri="{FF2B5EF4-FFF2-40B4-BE49-F238E27FC236}">
                <a16:creationId xmlns:a16="http://schemas.microsoft.com/office/drawing/2014/main" id="{2E183677-7087-1C49-B945-FFDFB22B6E5F}"/>
              </a:ext>
            </a:extLst>
          </p:cNvPr>
          <p:cNvPicPr>
            <a:picLocks noChangeAspect="1"/>
          </p:cNvPicPr>
          <p:nvPr/>
        </p:nvPicPr>
        <p:blipFill>
          <a:blip r:embed="rId3"/>
          <a:stretch>
            <a:fillRect/>
          </a:stretch>
        </p:blipFill>
        <p:spPr>
          <a:xfrm>
            <a:off x="9773727" y="2642154"/>
            <a:ext cx="1828801" cy="1828801"/>
          </a:xfrm>
          <a:prstGeom prst="rect">
            <a:avLst/>
          </a:prstGeom>
        </p:spPr>
      </p:pic>
      <p:sp>
        <p:nvSpPr>
          <p:cNvPr id="6" name="TextBox 5">
            <a:extLst>
              <a:ext uri="{FF2B5EF4-FFF2-40B4-BE49-F238E27FC236}">
                <a16:creationId xmlns:a16="http://schemas.microsoft.com/office/drawing/2014/main" id="{DA605991-E0FE-0C4E-984F-9AAB75FFE37C}"/>
              </a:ext>
            </a:extLst>
          </p:cNvPr>
          <p:cNvSpPr txBox="1"/>
          <p:nvPr/>
        </p:nvSpPr>
        <p:spPr>
          <a:xfrm>
            <a:off x="1138171" y="2336135"/>
            <a:ext cx="9549957"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Century Gothic" panose="020F0302020204030204"/>
                <a:ea typeface="+mn-ea"/>
                <a:cs typeface="+mn-cs"/>
              </a:rPr>
              <a:t>What the process looked 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333"/>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F5959"/>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Century Gothic" panose="020F0302020204030204"/>
                <a:ea typeface="+mn-ea"/>
                <a:cs typeface="+mn-cs"/>
              </a:rPr>
              <a:t>Delays in patient care</a:t>
            </a:r>
          </a:p>
          <a:p>
            <a:pPr marL="285750" marR="0" lvl="0" indent="-285750" algn="l" defTabSz="914400" rtl="0" eaLnBrk="1" fontAlgn="auto" latinLnBrk="0" hangingPunct="1">
              <a:lnSpc>
                <a:spcPct val="100000"/>
              </a:lnSpc>
              <a:spcBef>
                <a:spcPts val="0"/>
              </a:spcBef>
              <a:spcAft>
                <a:spcPts val="0"/>
              </a:spcAft>
              <a:buClr>
                <a:srgbClr val="FF5959"/>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Century Gothic" panose="020F0302020204030204"/>
                <a:ea typeface="+mn-ea"/>
                <a:cs typeface="+mn-cs"/>
              </a:rPr>
              <a:t>Different and incomplete data shared</a:t>
            </a:r>
          </a:p>
          <a:p>
            <a:pPr marL="285750" marR="0" lvl="0" indent="-285750" algn="l" defTabSz="914400" rtl="0" eaLnBrk="1" fontAlgn="auto" latinLnBrk="0" hangingPunct="1">
              <a:lnSpc>
                <a:spcPct val="100000"/>
              </a:lnSpc>
              <a:spcBef>
                <a:spcPts val="0"/>
              </a:spcBef>
              <a:spcAft>
                <a:spcPts val="0"/>
              </a:spcAft>
              <a:buClr>
                <a:srgbClr val="FF5959"/>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Century Gothic" panose="020F0302020204030204"/>
                <a:ea typeface="+mn-ea"/>
                <a:cs typeface="+mn-cs"/>
              </a:rPr>
              <a:t>Phone and fax only means for communicating</a:t>
            </a:r>
          </a:p>
          <a:p>
            <a:pPr marL="285750" marR="0" lvl="0" indent="-285750" algn="l" defTabSz="914400" rtl="0" eaLnBrk="1" fontAlgn="auto" latinLnBrk="0" hangingPunct="1">
              <a:lnSpc>
                <a:spcPct val="100000"/>
              </a:lnSpc>
              <a:spcBef>
                <a:spcPts val="0"/>
              </a:spcBef>
              <a:spcAft>
                <a:spcPts val="0"/>
              </a:spcAft>
              <a:buClr>
                <a:srgbClr val="FF5959"/>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Century Gothic" panose="020F0302020204030204"/>
                <a:ea typeface="+mn-ea"/>
                <a:cs typeface="+mn-cs"/>
              </a:rPr>
              <a:t>No visibility for patient, provider, or pharmacy</a:t>
            </a:r>
          </a:p>
          <a:p>
            <a:pPr marL="285750" marR="0" lvl="0" indent="-285750" algn="l" defTabSz="914400" rtl="0" eaLnBrk="1" fontAlgn="auto" latinLnBrk="0" hangingPunct="1">
              <a:lnSpc>
                <a:spcPct val="100000"/>
              </a:lnSpc>
              <a:spcBef>
                <a:spcPts val="0"/>
              </a:spcBef>
              <a:spcAft>
                <a:spcPts val="0"/>
              </a:spcAft>
              <a:buClr>
                <a:srgbClr val="FF5959"/>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Century Gothic" panose="020F0302020204030204"/>
                <a:ea typeface="+mn-ea"/>
                <a:cs typeface="+mn-cs"/>
              </a:rPr>
              <a:t>Limited and inconsistent data shared between stakeholders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pic>
        <p:nvPicPr>
          <p:cNvPr id="11" name="Content Placeholder 10" descr="A picture containing logo&#10;&#10;Description automatically generated">
            <a:extLst>
              <a:ext uri="{FF2B5EF4-FFF2-40B4-BE49-F238E27FC236}">
                <a16:creationId xmlns:a16="http://schemas.microsoft.com/office/drawing/2014/main" id="{2E7779F9-563E-40B7-A8C1-1559AC171E1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393708" y="822037"/>
            <a:ext cx="2420596" cy="2420596"/>
          </a:xfrm>
        </p:spPr>
      </p:pic>
      <p:pic>
        <p:nvPicPr>
          <p:cNvPr id="8" name="Picture 7" descr="A picture containing clock, meter&#10;&#10;Description automatically generated">
            <a:extLst>
              <a:ext uri="{FF2B5EF4-FFF2-40B4-BE49-F238E27FC236}">
                <a16:creationId xmlns:a16="http://schemas.microsoft.com/office/drawing/2014/main" id="{C65112CD-8591-4EC3-9C69-DAC77997E9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3197054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8A8ECCF-92FA-D44D-97AF-3DC12FD145D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54186" y="812085"/>
            <a:ext cx="8390573" cy="5464183"/>
          </a:xfrm>
        </p:spPr>
      </p:pic>
      <p:sp>
        <p:nvSpPr>
          <p:cNvPr id="6" name="TextBox 5">
            <a:extLst>
              <a:ext uri="{FF2B5EF4-FFF2-40B4-BE49-F238E27FC236}">
                <a16:creationId xmlns:a16="http://schemas.microsoft.com/office/drawing/2014/main" id="{84A3B0DB-63F4-B247-BB6E-2D20360F8D99}"/>
              </a:ext>
            </a:extLst>
          </p:cNvPr>
          <p:cNvSpPr txBox="1"/>
          <p:nvPr/>
        </p:nvSpPr>
        <p:spPr>
          <a:xfrm>
            <a:off x="1661417" y="5216380"/>
            <a:ext cx="406553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Century Gothic" panose="020F0302020204030204"/>
                <a:ea typeface="+mn-ea"/>
                <a:cs typeface="+mn-cs"/>
                <a:hlinkClick r:id="rId4"/>
              </a:rPr>
              <a:t>https://ncpdp.org/Specialty-Pharmacy</a:t>
            </a:r>
            <a:endParaRPr kumimoji="0" lang="en-US" sz="1600" b="0" i="0" u="sng" strike="noStrike" kern="1200" cap="none" spc="0" normalizeH="0" baseline="0" noProof="0" dirty="0">
              <a:ln>
                <a:noFill/>
              </a:ln>
              <a:solidFill>
                <a:srgbClr val="000000"/>
              </a:solidFill>
              <a:effectLst/>
              <a:uLnTx/>
              <a:uFillTx/>
              <a:latin typeface="Century Gothic" panose="020F0302020204030204"/>
              <a:ea typeface="+mn-ea"/>
              <a:cs typeface="+mn-cs"/>
            </a:endParaRPr>
          </a:p>
        </p:txBody>
      </p:sp>
      <p:pic>
        <p:nvPicPr>
          <p:cNvPr id="7" name="Picture 6" descr="A picture containing clock, meter&#10;&#10;Description automatically generated">
            <a:extLst>
              <a:ext uri="{FF2B5EF4-FFF2-40B4-BE49-F238E27FC236}">
                <a16:creationId xmlns:a16="http://schemas.microsoft.com/office/drawing/2014/main" id="{5C895A69-9F84-4E88-AA5D-609F780F6D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pic>
        <p:nvPicPr>
          <p:cNvPr id="3" name="Picture 2"/>
          <p:cNvPicPr>
            <a:picLocks noChangeAspect="1"/>
          </p:cNvPicPr>
          <p:nvPr/>
        </p:nvPicPr>
        <p:blipFill>
          <a:blip r:embed="rId6"/>
          <a:stretch>
            <a:fillRect/>
          </a:stretch>
        </p:blipFill>
        <p:spPr>
          <a:xfrm>
            <a:off x="802821" y="482022"/>
            <a:ext cx="6381749" cy="486807"/>
          </a:xfrm>
          <a:prstGeom prst="rect">
            <a:avLst/>
          </a:prstGeom>
        </p:spPr>
      </p:pic>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709603" y="482022"/>
            <a:ext cx="9833429" cy="1028700"/>
          </a:xfrm>
        </p:spPr>
        <p:txBody>
          <a:bodyPr/>
          <a:lstStyle/>
          <a:p>
            <a:r>
              <a:rPr lang="en-US" dirty="0"/>
              <a:t>Specialty Process</a:t>
            </a:r>
          </a:p>
        </p:txBody>
      </p:sp>
    </p:spTree>
    <p:extLst>
      <p:ext uri="{BB962C8B-B14F-4D97-AF65-F5344CB8AC3E}">
        <p14:creationId xmlns:p14="http://schemas.microsoft.com/office/powerpoint/2010/main" val="295237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Specialty Processes and Steps</a:t>
            </a:r>
          </a:p>
        </p:txBody>
      </p:sp>
      <p:sp>
        <p:nvSpPr>
          <p:cNvPr id="14" name="Content Placeholder 13"/>
          <p:cNvSpPr>
            <a:spLocks noGrp="1"/>
          </p:cNvSpPr>
          <p:nvPr>
            <p:ph idx="1"/>
          </p:nvPr>
        </p:nvSpPr>
        <p:spPr>
          <a:xfrm>
            <a:off x="854699" y="2017946"/>
            <a:ext cx="5317501" cy="3429000"/>
          </a:xfrm>
        </p:spPr>
        <p:txBody>
          <a:bodyPr>
            <a:noAutofit/>
          </a:bodyPr>
          <a:lstStyle/>
          <a:p>
            <a:pPr marL="0" indent="0">
              <a:buNone/>
            </a:pPr>
            <a:r>
              <a:rPr lang="en-US" sz="2400" dirty="0"/>
              <a:t>Electronic</a:t>
            </a:r>
          </a:p>
          <a:p>
            <a:pPr lvl="1"/>
            <a:r>
              <a:rPr lang="en-US" sz="2400" dirty="0" err="1"/>
              <a:t>ePrescribing</a:t>
            </a:r>
            <a:endParaRPr lang="en-US" sz="2400" dirty="0"/>
          </a:p>
          <a:p>
            <a:pPr lvl="1"/>
            <a:r>
              <a:rPr lang="en-US" sz="2400" dirty="0" err="1"/>
              <a:t>ePrior</a:t>
            </a:r>
            <a:r>
              <a:rPr lang="en-US" sz="2400" dirty="0"/>
              <a:t> Authorization</a:t>
            </a:r>
          </a:p>
          <a:p>
            <a:pPr lvl="1"/>
            <a:r>
              <a:rPr lang="en-US" sz="2400" dirty="0"/>
              <a:t>REMS</a:t>
            </a:r>
          </a:p>
          <a:p>
            <a:pPr lvl="1"/>
            <a:r>
              <a:rPr lang="en-US" sz="2400" dirty="0"/>
              <a:t>Benefit verification (pharmacy)</a:t>
            </a:r>
          </a:p>
          <a:p>
            <a:pPr lvl="1"/>
            <a:r>
              <a:rPr lang="en-US" sz="2400" dirty="0"/>
              <a:t>RTPB</a:t>
            </a:r>
          </a:p>
          <a:p>
            <a:pPr lvl="1"/>
            <a:r>
              <a:rPr lang="en-US" sz="2400" dirty="0"/>
              <a:t>Reporting</a:t>
            </a:r>
          </a:p>
        </p:txBody>
      </p:sp>
      <p:sp>
        <p:nvSpPr>
          <p:cNvPr id="6" name="Content Placeholder 13">
            <a:extLst>
              <a:ext uri="{FF2B5EF4-FFF2-40B4-BE49-F238E27FC236}">
                <a16:creationId xmlns:a16="http://schemas.microsoft.com/office/drawing/2014/main" id="{675CD5A9-2C6F-784D-9F02-F0487A8B2E1F}"/>
              </a:ext>
            </a:extLst>
          </p:cNvPr>
          <p:cNvSpPr txBox="1">
            <a:spLocks/>
          </p:cNvSpPr>
          <p:nvPr/>
        </p:nvSpPr>
        <p:spPr>
          <a:xfrm>
            <a:off x="5928721" y="2017571"/>
            <a:ext cx="5407149" cy="3429000"/>
          </a:xfrm>
          <a:prstGeom prst="rect">
            <a:avLst/>
          </a:prstGeom>
        </p:spPr>
        <p:txBody>
          <a:bodyPr vert="horz" wrap="square" lIns="0" tIns="0" rIns="0" bIns="0" rtlCol="0">
            <a:norm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1" i="0" kern="1200">
                <a:solidFill>
                  <a:schemeClr val="bg2"/>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0" i="0" kern="1200">
                <a:solidFill>
                  <a:schemeClr val="bg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bg2"/>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bg2"/>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None/>
              <a:tabLst/>
              <a:defRPr/>
            </a:pPr>
            <a:r>
              <a:rPr kumimoji="0" lang="en-US" sz="24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Manual</a:t>
            </a:r>
          </a:p>
          <a:p>
            <a:pPr marL="517525" marR="0" lvl="1" indent="-168275" algn="l" defTabSz="914318" rtl="0" eaLnBrk="1" fontAlgn="auto" latinLnBrk="0" hangingPunct="1">
              <a:lnSpc>
                <a:spcPct val="100000"/>
              </a:lnSpc>
              <a:spcBef>
                <a:spcPts val="499"/>
              </a:spcBef>
              <a:spcAft>
                <a:spcPts val="0"/>
              </a:spcAft>
              <a:buClr>
                <a:srgbClr val="FF5A5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Intake process</a:t>
            </a:r>
          </a:p>
          <a:p>
            <a:pPr marL="517525" marR="0" lvl="1" indent="-168275" algn="l" defTabSz="914318" rtl="0" eaLnBrk="1" fontAlgn="auto" latinLnBrk="0" hangingPunct="1">
              <a:lnSpc>
                <a:spcPct val="100000"/>
              </a:lnSpc>
              <a:spcBef>
                <a:spcPts val="499"/>
              </a:spcBef>
              <a:spcAft>
                <a:spcPts val="0"/>
              </a:spcAft>
              <a:buClr>
                <a:srgbClr val="FF5A5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Referral form</a:t>
            </a:r>
          </a:p>
          <a:p>
            <a:pPr marL="517525" marR="0" lvl="1" indent="-168275" algn="l" defTabSz="914318" rtl="0" eaLnBrk="1" fontAlgn="auto" latinLnBrk="0" hangingPunct="1">
              <a:lnSpc>
                <a:spcPct val="100000"/>
              </a:lnSpc>
              <a:spcBef>
                <a:spcPts val="499"/>
              </a:spcBef>
              <a:spcAft>
                <a:spcPts val="0"/>
              </a:spcAft>
              <a:buClr>
                <a:srgbClr val="FF5A5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Patient consent</a:t>
            </a:r>
          </a:p>
          <a:p>
            <a:pPr marL="517525" marR="0" lvl="1" indent="-168275" algn="l" defTabSz="914318" rtl="0" eaLnBrk="1" fontAlgn="auto" latinLnBrk="0" hangingPunct="1">
              <a:lnSpc>
                <a:spcPct val="100000"/>
              </a:lnSpc>
              <a:spcBef>
                <a:spcPts val="499"/>
              </a:spcBef>
              <a:spcAft>
                <a:spcPts val="0"/>
              </a:spcAft>
              <a:buClr>
                <a:srgbClr val="FF5A5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Benefit verification (medical)</a:t>
            </a:r>
          </a:p>
          <a:p>
            <a:pPr marL="517525" marR="0" lvl="1" indent="-168275" algn="l" defTabSz="914318" rtl="0" eaLnBrk="1" fontAlgn="auto" latinLnBrk="0" hangingPunct="1">
              <a:lnSpc>
                <a:spcPct val="100000"/>
              </a:lnSpc>
              <a:spcBef>
                <a:spcPts val="499"/>
              </a:spcBef>
              <a:spcAft>
                <a:spcPts val="0"/>
              </a:spcAft>
              <a:buClr>
                <a:srgbClr val="FF5A5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Financial and copay assistance</a:t>
            </a:r>
          </a:p>
          <a:p>
            <a:pPr marL="517525" marR="0" lvl="1" indent="-168275" algn="l" defTabSz="914318" rtl="0" eaLnBrk="1" fontAlgn="auto" latinLnBrk="0" hangingPunct="1">
              <a:lnSpc>
                <a:spcPct val="100000"/>
              </a:lnSpc>
              <a:spcBef>
                <a:spcPts val="499"/>
              </a:spcBef>
              <a:spcAft>
                <a:spcPts val="0"/>
              </a:spcAft>
              <a:buClr>
                <a:srgbClr val="FF5A5A"/>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endParaRPr>
          </a:p>
        </p:txBody>
      </p:sp>
      <p:pic>
        <p:nvPicPr>
          <p:cNvPr id="8" name="Picture 7" descr="A picture containing clock, meter&#10;&#10;Description automatically generated">
            <a:extLst>
              <a:ext uri="{FF2B5EF4-FFF2-40B4-BE49-F238E27FC236}">
                <a16:creationId xmlns:a16="http://schemas.microsoft.com/office/drawing/2014/main" id="{29F0F4E3-CBFD-47A3-BC8E-813322B8C4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404202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Specialty Challenges</a:t>
            </a:r>
          </a:p>
        </p:txBody>
      </p:sp>
      <p:sp>
        <p:nvSpPr>
          <p:cNvPr id="14" name="Content Placeholder 13"/>
          <p:cNvSpPr>
            <a:spLocks noGrp="1"/>
          </p:cNvSpPr>
          <p:nvPr>
            <p:ph idx="1"/>
          </p:nvPr>
        </p:nvSpPr>
        <p:spPr>
          <a:xfrm>
            <a:off x="854698" y="2017946"/>
            <a:ext cx="9833429" cy="3429000"/>
          </a:xfrm>
        </p:spPr>
        <p:txBody>
          <a:bodyPr>
            <a:noAutofit/>
          </a:bodyPr>
          <a:lstStyle/>
          <a:p>
            <a:r>
              <a:rPr lang="en-US" sz="2400" b="0" dirty="0"/>
              <a:t>No universal definition of specialty</a:t>
            </a:r>
          </a:p>
          <a:p>
            <a:r>
              <a:rPr lang="en-US" sz="2400" b="0" dirty="0"/>
              <a:t>No universal reimbursement, dispensing or administration model</a:t>
            </a:r>
          </a:p>
          <a:p>
            <a:r>
              <a:rPr lang="en-US" sz="2400" b="0" dirty="0"/>
              <a:t>Limited Distribution Drugs (LDDs)</a:t>
            </a:r>
          </a:p>
          <a:p>
            <a:r>
              <a:rPr lang="en-US" sz="2400" b="0" dirty="0"/>
              <a:t>Multiple stakeholders involvement</a:t>
            </a:r>
          </a:p>
          <a:p>
            <a:r>
              <a:rPr lang="en-US" sz="2400" b="0" dirty="0"/>
              <a:t>Information exchange differences</a:t>
            </a:r>
          </a:p>
        </p:txBody>
      </p:sp>
      <p:pic>
        <p:nvPicPr>
          <p:cNvPr id="7" name="Picture 6" descr="A picture containing clock, meter&#10;&#10;Description automatically generated">
            <a:extLst>
              <a:ext uri="{FF2B5EF4-FFF2-40B4-BE49-F238E27FC236}">
                <a16:creationId xmlns:a16="http://schemas.microsoft.com/office/drawing/2014/main" id="{254B247F-6BA4-4AD2-B6B6-C5E4AA95D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1001746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Goals for Enhancement</a:t>
            </a:r>
          </a:p>
        </p:txBody>
      </p:sp>
      <p:sp>
        <p:nvSpPr>
          <p:cNvPr id="14" name="Content Placeholder 13"/>
          <p:cNvSpPr>
            <a:spLocks noGrp="1"/>
          </p:cNvSpPr>
          <p:nvPr>
            <p:ph idx="1"/>
          </p:nvPr>
        </p:nvSpPr>
        <p:spPr>
          <a:xfrm>
            <a:off x="1497637" y="2032233"/>
            <a:ext cx="8961654" cy="3429000"/>
          </a:xfrm>
        </p:spPr>
        <p:txBody>
          <a:bodyPr>
            <a:normAutofit/>
          </a:bodyPr>
          <a:lstStyle/>
          <a:p>
            <a:r>
              <a:rPr lang="en-US" sz="2400" b="0" dirty="0"/>
              <a:t>Focus on the patient journey</a:t>
            </a:r>
          </a:p>
          <a:p>
            <a:r>
              <a:rPr lang="en-US" sz="2400" b="0" dirty="0"/>
              <a:t>Improve transparency</a:t>
            </a:r>
          </a:p>
          <a:p>
            <a:r>
              <a:rPr lang="en-US" sz="2400" b="0" dirty="0"/>
              <a:t>Create automation</a:t>
            </a:r>
          </a:p>
          <a:p>
            <a:r>
              <a:rPr lang="en-US" sz="2400" b="0" dirty="0"/>
              <a:t>Work together with multiple stakeholders</a:t>
            </a:r>
          </a:p>
        </p:txBody>
      </p:sp>
      <p:pic>
        <p:nvPicPr>
          <p:cNvPr id="6" name="Picture 5" descr="Icon&#10;&#10;Description automatically generated">
            <a:extLst>
              <a:ext uri="{FF2B5EF4-FFF2-40B4-BE49-F238E27FC236}">
                <a16:creationId xmlns:a16="http://schemas.microsoft.com/office/drawing/2014/main" id="{1D627820-AC9E-4B2B-9F1B-B906A6B35E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2769" y="2478313"/>
            <a:ext cx="2033495" cy="2033495"/>
          </a:xfrm>
          <a:prstGeom prst="rect">
            <a:avLst/>
          </a:prstGeom>
        </p:spPr>
      </p:pic>
      <p:pic>
        <p:nvPicPr>
          <p:cNvPr id="8" name="Picture 7" descr="A picture containing clock, meter&#10;&#10;Description automatically generated">
            <a:extLst>
              <a:ext uri="{FF2B5EF4-FFF2-40B4-BE49-F238E27FC236}">
                <a16:creationId xmlns:a16="http://schemas.microsoft.com/office/drawing/2014/main" id="{9593D99D-E1FA-4DE3-A3EE-0572732BD9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85233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6" name="Title 5"/>
          <p:cNvSpPr>
            <a:spLocks noGrp="1"/>
          </p:cNvSpPr>
          <p:nvPr>
            <p:ph type="title" idx="4294967295"/>
          </p:nvPr>
        </p:nvSpPr>
        <p:spPr>
          <a:xfrm>
            <a:off x="2124635" y="2474259"/>
            <a:ext cx="7812741" cy="2053954"/>
          </a:xfrm>
          <a:prstGeom prst="rect">
            <a:avLst/>
          </a:prstGeom>
        </p:spPr>
        <p:txBody>
          <a:bodyPr/>
          <a:lstStyle/>
          <a:p>
            <a:r>
              <a:rPr lang="en-US" sz="4400" i="0" dirty="0">
                <a:solidFill>
                  <a:schemeClr val="bg1"/>
                </a:solidFill>
                <a:latin typeface="Prometo"/>
              </a:rPr>
              <a:t>Transactions to Enhance the Specialty Process</a:t>
            </a:r>
            <a:endParaRPr lang="en-US" sz="4400" dirty="0">
              <a:solidFill>
                <a:schemeClr val="bg1"/>
              </a:solidFill>
              <a:latin typeface="Prometo"/>
            </a:endParaRPr>
          </a:p>
        </p:txBody>
      </p:sp>
      <p:pic>
        <p:nvPicPr>
          <p:cNvPr id="8" name="Picture 7" descr="Logo&#10;&#10;Description automatically generated">
            <a:extLst>
              <a:ext uri="{FF2B5EF4-FFF2-40B4-BE49-F238E27FC236}">
                <a16:creationId xmlns:a16="http://schemas.microsoft.com/office/drawing/2014/main" id="{BAFEB12F-5EDE-4180-B02A-2859DDE2F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8285" y="6288297"/>
            <a:ext cx="1421716" cy="430926"/>
          </a:xfrm>
          <a:prstGeom prst="rect">
            <a:avLst/>
          </a:prstGeom>
        </p:spPr>
      </p:pic>
    </p:spTree>
    <p:extLst>
      <p:ext uri="{BB962C8B-B14F-4D97-AF65-F5344CB8AC3E}">
        <p14:creationId xmlns:p14="http://schemas.microsoft.com/office/powerpoint/2010/main" val="125908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022361" y="-1176437"/>
            <a:ext cx="10280098" cy="984776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355293" y="2729966"/>
            <a:ext cx="9603907" cy="1783976"/>
          </a:xfrm>
        </p:spPr>
        <p:txBody>
          <a:bodyPr lIns="457200" tIns="0" rIns="457200" anchor="ctr"/>
          <a:lstStyle/>
          <a:p>
            <a:pPr algn="ctr">
              <a:lnSpc>
                <a:spcPct val="150000"/>
              </a:lnSpc>
            </a:pPr>
            <a:r>
              <a:rPr lang="en-US" sz="1700" dirty="0"/>
              <a:t/>
            </a:r>
            <a:br>
              <a:rPr lang="en-US" sz="1700" dirty="0"/>
            </a:br>
            <a:r>
              <a:rPr lang="en-US" sz="1700" i="0" dirty="0">
                <a:latin typeface="+mn-lt"/>
              </a:rPr>
              <a:t>As a mission-driven non-profit, HIMSS offers a unique depth and breadth of expertise in health innovation, public policy, workforce development, research and analytics to advise global leaders, stakeholders and influencers on best practices in health information and technology.</a:t>
            </a:r>
            <a:r>
              <a:rPr lang="en-US" sz="1700" dirty="0"/>
              <a:t/>
            </a:r>
            <a:br>
              <a:rPr lang="en-US" sz="1700" dirty="0"/>
            </a:br>
            <a:r>
              <a:rPr lang="en-US" sz="1700" dirty="0"/>
              <a:t/>
            </a:r>
            <a:br>
              <a:rPr lang="en-US" sz="1700" dirty="0"/>
            </a:br>
            <a:endParaRPr lang="en-US" sz="1700" dirty="0">
              <a:solidFill>
                <a:srgbClr val="FFFFFF"/>
              </a:solidFill>
            </a:endParaRPr>
          </a:p>
        </p:txBody>
      </p:sp>
      <p:grpSp>
        <p:nvGrpSpPr>
          <p:cNvPr id="3" name="Group 2">
            <a:extLst>
              <a:ext uri="{FF2B5EF4-FFF2-40B4-BE49-F238E27FC236}">
                <a16:creationId xmlns:a16="http://schemas.microsoft.com/office/drawing/2014/main" id="{54C3A8D3-5F65-0E41-9074-0D4007937608}"/>
              </a:ext>
            </a:extLst>
          </p:cNvPr>
          <p:cNvGrpSpPr/>
          <p:nvPr/>
        </p:nvGrpSpPr>
        <p:grpSpPr>
          <a:xfrm>
            <a:off x="5294450" y="6188662"/>
            <a:ext cx="1378271" cy="643459"/>
            <a:chOff x="261430" y="6188662"/>
            <a:chExt cx="1378271" cy="643459"/>
          </a:xfrm>
        </p:grpSpPr>
        <p:pic>
          <p:nvPicPr>
            <p:cNvPr id="29" name="Picture 28">
              <a:extLst>
                <a:ext uri="{FF2B5EF4-FFF2-40B4-BE49-F238E27FC236}">
                  <a16:creationId xmlns:a16="http://schemas.microsoft.com/office/drawing/2014/main" id="{A74D111D-BA7B-0F45-9B47-555311211F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pic>
          <p:nvPicPr>
            <p:cNvPr id="30" name="Picture 29">
              <a:extLst>
                <a:ext uri="{FF2B5EF4-FFF2-40B4-BE49-F238E27FC236}">
                  <a16:creationId xmlns:a16="http://schemas.microsoft.com/office/drawing/2014/main" id="{6EA4F826-00C4-B24B-B263-74F66AF78E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gr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6907121-0B52-4444-B9D0-1A1C2AE7C38B}"/>
              </a:ext>
            </a:extLst>
          </p:cNvPr>
          <p:cNvSpPr/>
          <p:nvPr/>
        </p:nvSpPr>
        <p:spPr>
          <a:xfrm>
            <a:off x="2203173" y="1080528"/>
            <a:ext cx="7908145" cy="12926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FFFFFF"/>
                </a:solidFill>
                <a:effectLst/>
                <a:uLnTx/>
                <a:uFillTx/>
                <a:latin typeface="Prometo" panose="020B0604030203060203" pitchFamily="34" charset="77"/>
                <a:ea typeface="+mn-ea"/>
                <a:cs typeface="+mn-cs"/>
              </a:rPr>
              <a:t>HIMSS is a global advisor and thought leader supporting the transformation of the health ecosystem through information and technology.</a:t>
            </a:r>
          </a:p>
        </p:txBody>
      </p:sp>
      <p:sp>
        <p:nvSpPr>
          <p:cNvPr id="32" name="Title 6">
            <a:extLst>
              <a:ext uri="{FF2B5EF4-FFF2-40B4-BE49-F238E27FC236}">
                <a16:creationId xmlns:a16="http://schemas.microsoft.com/office/drawing/2014/main" id="{3025CB56-5959-3F4E-84BB-B0D01384A10B}"/>
              </a:ext>
            </a:extLst>
          </p:cNvPr>
          <p:cNvSpPr txBox="1">
            <a:spLocks/>
          </p:cNvSpPr>
          <p:nvPr/>
        </p:nvSpPr>
        <p:spPr>
          <a:xfrm>
            <a:off x="1478764" y="4379404"/>
            <a:ext cx="9736495" cy="1783976"/>
          </a:xfrm>
          <a:prstGeom prst="rect">
            <a:avLst/>
          </a:prstGeom>
          <a:effectLst/>
        </p:spPr>
        <p:txBody>
          <a:bodyPr vert="horz" wrap="square" lIns="457200" tIns="0" rIns="457200" bIns="0" rtlCol="0" anchor="ctr" anchorCtr="0">
            <a:noAutofit/>
          </a:bodyPr>
          <a:lstStyle>
            <a:lvl1pPr algn="l" defTabSz="914318" rtl="0" eaLnBrk="1" latinLnBrk="0" hangingPunct="1">
              <a:lnSpc>
                <a:spcPct val="100000"/>
              </a:lnSpc>
              <a:spcBef>
                <a:spcPct val="0"/>
              </a:spcBef>
              <a:buNone/>
              <a:defRPr sz="4000" b="0" i="1" kern="1200" spc="0" baseline="0">
                <a:solidFill>
                  <a:srgbClr val="FFFFFF"/>
                </a:solidFill>
                <a:latin typeface="Prometo Medium" panose="020B0704030203060203" pitchFamily="34" charset="0"/>
                <a:ea typeface="+mj-ea"/>
                <a:cs typeface="+mj-cs"/>
              </a:defRPr>
            </a:lvl1pPr>
          </a:lstStyle>
          <a:p>
            <a:pPr marL="0" marR="0" lvl="0" indent="0" algn="ctr" defTabSz="914318" rtl="0" eaLnBrk="1" fontAlgn="auto" latinLnBrk="0" hangingPunct="1">
              <a:lnSpc>
                <a:spcPct val="150000"/>
              </a:lnSpc>
              <a:spcBef>
                <a:spcPct val="0"/>
              </a:spcBef>
              <a:spcAft>
                <a:spcPts val="0"/>
              </a:spcAft>
              <a:buClrTx/>
              <a:buSzTx/>
              <a:buFontTx/>
              <a:buNone/>
              <a:tabLst/>
              <a:defRPr/>
            </a:pPr>
            <a:r>
              <a:rPr kumimoji="0" lang="en-US" sz="1500" b="0" i="1" u="none" strike="noStrike" kern="1200" cap="none" spc="0" normalizeH="0" baseline="0" noProof="0" dirty="0">
                <a:ln>
                  <a:noFill/>
                </a:ln>
                <a:solidFill>
                  <a:srgbClr val="55C1E9"/>
                </a:solidFill>
                <a:effectLst/>
                <a:uLnTx/>
                <a:uFillTx/>
                <a:latin typeface="Prometo Medium" panose="020B0704030203060203" pitchFamily="34" charset="0"/>
                <a:ea typeface="+mj-ea"/>
                <a:cs typeface="+mj-cs"/>
              </a:rPr>
              <a:t/>
            </a:r>
            <a:br>
              <a:rPr kumimoji="0" lang="en-US" sz="1500" b="0" i="1" u="none" strike="noStrike" kern="1200" cap="none" spc="0" normalizeH="0" baseline="0" noProof="0" dirty="0">
                <a:ln>
                  <a:noFill/>
                </a:ln>
                <a:solidFill>
                  <a:srgbClr val="55C1E9"/>
                </a:solidFill>
                <a:effectLst/>
                <a:uLnTx/>
                <a:uFillTx/>
                <a:latin typeface="Prometo Medium" panose="020B0704030203060203" pitchFamily="34" charset="0"/>
                <a:ea typeface="+mj-ea"/>
                <a:cs typeface="+mj-cs"/>
              </a:rPr>
            </a:br>
            <a:r>
              <a:rPr kumimoji="0" lang="en-US" sz="1500" b="0" i="0" u="none" strike="noStrike" kern="1200" cap="none" spc="0" normalizeH="0" baseline="0" noProof="0" dirty="0">
                <a:ln>
                  <a:noFill/>
                </a:ln>
                <a:solidFill>
                  <a:srgbClr val="55C1E9"/>
                </a:solidFill>
                <a:effectLst/>
                <a:uLnTx/>
                <a:uFillTx/>
                <a:latin typeface="Century Gothic" panose="020F0302020204030204"/>
                <a:ea typeface="+mj-ea"/>
                <a:cs typeface="+mj-cs"/>
              </a:rPr>
              <a:t>With more than 350 employees, HIMSS has operations in:</a:t>
            </a:r>
          </a:p>
          <a:p>
            <a:pPr marL="0" marR="0" lvl="0" indent="0" algn="ctr" defTabSz="914318" rtl="0" eaLnBrk="1" fontAlgn="auto" latinLnBrk="0" hangingPunct="1">
              <a:lnSpc>
                <a:spcPct val="150000"/>
              </a:lnSpc>
              <a:spcBef>
                <a:spcPct val="0"/>
              </a:spcBef>
              <a:spcAft>
                <a:spcPts val="0"/>
              </a:spcAft>
              <a:buClrTx/>
              <a:buSzTx/>
              <a:buFontTx/>
              <a:buNone/>
              <a:tabLst/>
              <a:defRPr/>
            </a:pPr>
            <a:r>
              <a:rPr kumimoji="0" lang="en-US" sz="1500" b="0" i="0" u="none" strike="noStrike" kern="1200" cap="none" spc="0" normalizeH="0" baseline="0" noProof="0" dirty="0">
                <a:ln>
                  <a:noFill/>
                </a:ln>
                <a:solidFill>
                  <a:srgbClr val="55C1E9"/>
                </a:solidFill>
                <a:effectLst/>
                <a:uLnTx/>
                <a:uFillTx/>
                <a:latin typeface="Century Gothic" panose="020F0302020204030204"/>
                <a:ea typeface="+mj-ea"/>
                <a:cs typeface="+mj-cs"/>
              </a:rPr>
              <a:t>North America | Asia Pacific | Europe | Latin America | Middle East | United Kingdom</a:t>
            </a:r>
            <a:r>
              <a:rPr kumimoji="0" lang="en-US" sz="1500" b="0" i="1" u="none" strike="noStrike" kern="1200" cap="none" spc="0" normalizeH="0" baseline="0" noProof="0" dirty="0">
                <a:ln>
                  <a:noFill/>
                </a:ln>
                <a:solidFill>
                  <a:srgbClr val="55C1E9"/>
                </a:solidFill>
                <a:effectLst/>
                <a:uLnTx/>
                <a:uFillTx/>
                <a:latin typeface="Prometo Medium" panose="020B0704030203060203" pitchFamily="34" charset="0"/>
                <a:ea typeface="+mj-ea"/>
                <a:cs typeface="+mj-cs"/>
              </a:rPr>
              <a:t/>
            </a:r>
            <a:br>
              <a:rPr kumimoji="0" lang="en-US" sz="1500" b="0" i="1" u="none" strike="noStrike" kern="1200" cap="none" spc="0" normalizeH="0" baseline="0" noProof="0" dirty="0">
                <a:ln>
                  <a:noFill/>
                </a:ln>
                <a:solidFill>
                  <a:srgbClr val="55C1E9"/>
                </a:solidFill>
                <a:effectLst/>
                <a:uLnTx/>
                <a:uFillTx/>
                <a:latin typeface="Prometo Medium" panose="020B0704030203060203" pitchFamily="34" charset="0"/>
                <a:ea typeface="+mj-ea"/>
                <a:cs typeface="+mj-cs"/>
              </a:rPr>
            </a:br>
            <a:r>
              <a:rPr kumimoji="0" lang="en-US" sz="1500" b="0" i="1" u="none" strike="noStrike" kern="1200" cap="none" spc="0" normalizeH="0" baseline="0" noProof="0" dirty="0">
                <a:ln>
                  <a:noFill/>
                </a:ln>
                <a:solidFill>
                  <a:srgbClr val="55C1E9"/>
                </a:solidFill>
                <a:effectLst/>
                <a:uLnTx/>
                <a:uFillTx/>
                <a:latin typeface="Prometo Medium" panose="020B0704030203060203" pitchFamily="34" charset="0"/>
                <a:ea typeface="+mj-ea"/>
                <a:cs typeface="+mj-cs"/>
              </a:rPr>
              <a:t/>
            </a:r>
            <a:br>
              <a:rPr kumimoji="0" lang="en-US" sz="1500" b="0" i="1" u="none" strike="noStrike" kern="1200" cap="none" spc="0" normalizeH="0" baseline="0" noProof="0" dirty="0">
                <a:ln>
                  <a:noFill/>
                </a:ln>
                <a:solidFill>
                  <a:srgbClr val="55C1E9"/>
                </a:solidFill>
                <a:effectLst/>
                <a:uLnTx/>
                <a:uFillTx/>
                <a:latin typeface="Prometo Medium" panose="020B0704030203060203" pitchFamily="34" charset="0"/>
                <a:ea typeface="+mj-ea"/>
                <a:cs typeface="+mj-cs"/>
              </a:rPr>
            </a:br>
            <a:endParaRPr kumimoji="0" lang="en-US" sz="1500" b="0" i="1" u="none" strike="noStrike" kern="1200" cap="none" spc="0" normalizeH="0" baseline="0" noProof="0" dirty="0">
              <a:ln>
                <a:noFill/>
              </a:ln>
              <a:solidFill>
                <a:srgbClr val="55C1E9"/>
              </a:solidFill>
              <a:effectLst/>
              <a:uLnTx/>
              <a:uFillTx/>
              <a:latin typeface="Prometo Medium" panose="020B0704030203060203" pitchFamily="34" charset="0"/>
              <a:ea typeface="+mj-ea"/>
              <a:cs typeface="+mj-cs"/>
            </a:endParaRPr>
          </a:p>
        </p:txBody>
      </p:sp>
    </p:spTree>
    <p:extLst>
      <p:ext uri="{BB962C8B-B14F-4D97-AF65-F5344CB8AC3E}">
        <p14:creationId xmlns:p14="http://schemas.microsoft.com/office/powerpoint/2010/main" val="3518457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SCRIPT Standard</a:t>
            </a:r>
          </a:p>
        </p:txBody>
      </p:sp>
      <p:sp>
        <p:nvSpPr>
          <p:cNvPr id="14" name="Content Placeholder 13"/>
          <p:cNvSpPr>
            <a:spLocks noGrp="1"/>
          </p:cNvSpPr>
          <p:nvPr>
            <p:ph idx="1"/>
          </p:nvPr>
        </p:nvSpPr>
        <p:spPr>
          <a:xfrm>
            <a:off x="833884" y="1838652"/>
            <a:ext cx="8023246" cy="4300558"/>
          </a:xfrm>
        </p:spPr>
        <p:txBody>
          <a:bodyPr>
            <a:normAutofit/>
          </a:bodyPr>
          <a:lstStyle/>
          <a:p>
            <a:pPr marL="0" indent="0">
              <a:buNone/>
            </a:pPr>
            <a:r>
              <a:rPr lang="en-US" dirty="0">
                <a:solidFill>
                  <a:schemeClr val="tx1"/>
                </a:solidFill>
              </a:rPr>
              <a:t>New SCRIPT Version (V2017071)</a:t>
            </a:r>
          </a:p>
          <a:p>
            <a:pPr lvl="1"/>
            <a:r>
              <a:rPr lang="en-US" sz="2000" dirty="0">
                <a:solidFill>
                  <a:schemeClr val="tx1"/>
                </a:solidFill>
              </a:rPr>
              <a:t>Went into effect January 1, 2020</a:t>
            </a:r>
          </a:p>
          <a:p>
            <a:pPr lvl="1"/>
            <a:r>
              <a:rPr lang="en-US" sz="2000" dirty="0">
                <a:solidFill>
                  <a:schemeClr val="tx1"/>
                </a:solidFill>
              </a:rPr>
              <a:t>New elements added</a:t>
            </a:r>
          </a:p>
          <a:p>
            <a:pPr lvl="2"/>
            <a:r>
              <a:rPr lang="en-US" sz="2000" dirty="0">
                <a:solidFill>
                  <a:schemeClr val="tx1"/>
                </a:solidFill>
              </a:rPr>
              <a:t>Agency and service information</a:t>
            </a:r>
          </a:p>
          <a:p>
            <a:pPr lvl="2"/>
            <a:r>
              <a:rPr lang="en-US" sz="2000" dirty="0">
                <a:solidFill>
                  <a:schemeClr val="tx1"/>
                </a:solidFill>
              </a:rPr>
              <a:t>IV administration</a:t>
            </a:r>
          </a:p>
          <a:p>
            <a:pPr lvl="2"/>
            <a:r>
              <a:rPr lang="en-US" sz="2000" dirty="0">
                <a:solidFill>
                  <a:schemeClr val="tx1"/>
                </a:solidFill>
              </a:rPr>
              <a:t>Patient information (i.e. hospice status, alternate contact)</a:t>
            </a:r>
          </a:p>
          <a:p>
            <a:pPr lvl="2"/>
            <a:r>
              <a:rPr lang="en-US" sz="2000" dirty="0">
                <a:solidFill>
                  <a:schemeClr val="tx1"/>
                </a:solidFill>
              </a:rPr>
              <a:t>Compounds</a:t>
            </a:r>
          </a:p>
          <a:p>
            <a:pPr marL="349250" lvl="1" indent="0">
              <a:buNone/>
            </a:pPr>
            <a:endParaRPr lang="en-US" dirty="0"/>
          </a:p>
        </p:txBody>
      </p:sp>
      <p:sp>
        <p:nvSpPr>
          <p:cNvPr id="7" name="TextBox 6">
            <a:extLst>
              <a:ext uri="{FF2B5EF4-FFF2-40B4-BE49-F238E27FC236}">
                <a16:creationId xmlns:a16="http://schemas.microsoft.com/office/drawing/2014/main" id="{24EBB2D9-A8C8-CB46-A0C2-FA3427BA2B44}"/>
              </a:ext>
            </a:extLst>
          </p:cNvPr>
          <p:cNvSpPr txBox="1"/>
          <p:nvPr/>
        </p:nvSpPr>
        <p:spPr>
          <a:xfrm>
            <a:off x="3676272" y="4676528"/>
            <a:ext cx="7011856" cy="1323439"/>
          </a:xfrm>
          <a:prstGeom prst="rect">
            <a:avLst/>
          </a:prstGeom>
          <a:noFill/>
        </p:spPr>
        <p:txBody>
          <a:bodyPr wrap="none" rtlCol="0">
            <a:spAutoFit/>
          </a:bodyPr>
          <a:lstStyle/>
          <a:p>
            <a:pPr marL="457200" marR="0" lvl="1" indent="0" algn="l" defTabSz="914400" rtl="0" eaLnBrk="1" fontAlgn="auto" latinLnBrk="0" hangingPunct="1">
              <a:lnSpc>
                <a:spcPct val="100000"/>
              </a:lnSpc>
              <a:spcBef>
                <a:spcPts val="0"/>
              </a:spcBef>
              <a:spcAft>
                <a:spcPts val="0"/>
              </a:spcAft>
              <a:buClr>
                <a:srgbClr val="FF5959"/>
              </a:buClr>
              <a:buSzTx/>
              <a:buFontTx/>
              <a:buNone/>
              <a:tabLst/>
              <a:defRPr/>
            </a:pP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Previous elements impacting specialty prescriptions</a:t>
            </a:r>
          </a:p>
          <a:p>
            <a:pPr marL="1257300" marR="0" lvl="2" indent="-342900" algn="l" defTabSz="914400" rtl="0" eaLnBrk="1" fontAlgn="auto" latinLnBrk="0" hangingPunct="1">
              <a:lnSpc>
                <a:spcPct val="100000"/>
              </a:lnSpc>
              <a:spcBef>
                <a:spcPts val="0"/>
              </a:spcBef>
              <a:spcAft>
                <a:spcPts val="0"/>
              </a:spcAft>
              <a:buClr>
                <a:srgbClr val="FF5959"/>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Diagnosis</a:t>
            </a:r>
          </a:p>
          <a:p>
            <a:pPr marL="1257300" marR="0" lvl="2" indent="-342900" algn="l" defTabSz="914400" rtl="0" eaLnBrk="1" fontAlgn="auto" latinLnBrk="0" hangingPunct="1">
              <a:lnSpc>
                <a:spcPct val="100000"/>
              </a:lnSpc>
              <a:spcBef>
                <a:spcPts val="0"/>
              </a:spcBef>
              <a:spcAft>
                <a:spcPts val="0"/>
              </a:spcAft>
              <a:buClr>
                <a:srgbClr val="FF5959"/>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Height/Weight</a:t>
            </a:r>
          </a:p>
          <a:p>
            <a:pPr marL="1257300" marR="0" lvl="2" indent="-342900" algn="l" defTabSz="914400" rtl="0" eaLnBrk="1" fontAlgn="auto" latinLnBrk="0" hangingPunct="1">
              <a:lnSpc>
                <a:spcPct val="100000"/>
              </a:lnSpc>
              <a:spcBef>
                <a:spcPts val="0"/>
              </a:spcBef>
              <a:spcAft>
                <a:spcPts val="0"/>
              </a:spcAft>
              <a:buClr>
                <a:srgbClr val="FF5959"/>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Insurance Information</a:t>
            </a:r>
          </a:p>
        </p:txBody>
      </p:sp>
      <p:pic>
        <p:nvPicPr>
          <p:cNvPr id="9" name="Picture 8">
            <a:extLst>
              <a:ext uri="{FF2B5EF4-FFF2-40B4-BE49-F238E27FC236}">
                <a16:creationId xmlns:a16="http://schemas.microsoft.com/office/drawing/2014/main" id="{5E423845-2BD0-7445-A0B7-BEE708E4A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964" y="644105"/>
            <a:ext cx="3642682" cy="2720286"/>
          </a:xfrm>
          <a:prstGeom prst="rect">
            <a:avLst/>
          </a:prstGeom>
        </p:spPr>
      </p:pic>
      <p:pic>
        <p:nvPicPr>
          <p:cNvPr id="8" name="Picture 7" descr="A picture containing clock, meter&#10;&#10;Description automatically generated">
            <a:extLst>
              <a:ext uri="{FF2B5EF4-FFF2-40B4-BE49-F238E27FC236}">
                <a16:creationId xmlns:a16="http://schemas.microsoft.com/office/drawing/2014/main" id="{59C49BCD-F135-455E-B355-58A952CCAF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196649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err="1"/>
              <a:t>ePrior</a:t>
            </a:r>
            <a:r>
              <a:rPr lang="en-US" dirty="0"/>
              <a:t> Authorization (</a:t>
            </a:r>
            <a:r>
              <a:rPr lang="en-US" dirty="0" err="1"/>
              <a:t>ePA</a:t>
            </a:r>
            <a:r>
              <a:rPr lang="en-US" dirty="0"/>
              <a:t>)</a:t>
            </a:r>
          </a:p>
        </p:txBody>
      </p:sp>
      <p:sp>
        <p:nvSpPr>
          <p:cNvPr id="14" name="Content Placeholder 13"/>
          <p:cNvSpPr>
            <a:spLocks noGrp="1"/>
          </p:cNvSpPr>
          <p:nvPr>
            <p:ph idx="1"/>
          </p:nvPr>
        </p:nvSpPr>
        <p:spPr>
          <a:xfrm>
            <a:off x="854699" y="2017946"/>
            <a:ext cx="9974666" cy="3880830"/>
          </a:xfrm>
        </p:spPr>
        <p:txBody>
          <a:bodyPr>
            <a:normAutofit fontScale="92500" lnSpcReduction="20000"/>
          </a:bodyPr>
          <a:lstStyle/>
          <a:p>
            <a:pPr marL="0" indent="0">
              <a:buNone/>
            </a:pPr>
            <a:r>
              <a:rPr lang="en-US" sz="2200" dirty="0"/>
              <a:t>    NCPDP SCRIPT Standard</a:t>
            </a:r>
          </a:p>
          <a:p>
            <a:pPr lvl="1"/>
            <a:r>
              <a:rPr lang="en-US" sz="2200" dirty="0"/>
              <a:t>Supports prospective and retrospective models</a:t>
            </a:r>
          </a:p>
          <a:p>
            <a:pPr lvl="1"/>
            <a:r>
              <a:rPr lang="en-US" sz="2200" dirty="0"/>
              <a:t>Allows for cancel and appeal functions</a:t>
            </a:r>
          </a:p>
          <a:p>
            <a:pPr lvl="1"/>
            <a:r>
              <a:rPr lang="en-US" sz="2200" dirty="0"/>
              <a:t>Supports pharmacist-initiated requests</a:t>
            </a:r>
          </a:p>
          <a:p>
            <a:pPr marL="349250" lvl="1" indent="0">
              <a:buNone/>
            </a:pPr>
            <a:endParaRPr lang="en-US" sz="2200" b="1" dirty="0"/>
          </a:p>
          <a:p>
            <a:pPr marL="349250" lvl="1" indent="0">
              <a:buNone/>
            </a:pPr>
            <a:r>
              <a:rPr lang="en-US" sz="2200" b="1" dirty="0"/>
              <a:t>H.R. 6</a:t>
            </a:r>
          </a:p>
          <a:p>
            <a:pPr lvl="1"/>
            <a:r>
              <a:rPr lang="en-US" sz="2200" dirty="0"/>
              <a:t>Electronic prior authorization for covered Part D medications</a:t>
            </a:r>
          </a:p>
          <a:p>
            <a:pPr lvl="1"/>
            <a:r>
              <a:rPr lang="en-US" sz="2200" dirty="0"/>
              <a:t>Requires the Secretary of HHS to establish a standard, secure electronic prior authorization system no later than January 1, 2021 (delay due to COVID)</a:t>
            </a:r>
          </a:p>
          <a:p>
            <a:pPr lvl="1"/>
            <a:r>
              <a:rPr lang="en-US" sz="2200" dirty="0"/>
              <a:t>Fax, proprietary payer portals that do not meet standards defined by the Secretary, and electronic forms will not be treated as an electronic submission for the purpose of electronic prior authorization</a:t>
            </a:r>
          </a:p>
          <a:p>
            <a:pPr marL="349250" lvl="1" indent="0">
              <a:buNone/>
            </a:pPr>
            <a:endParaRPr lang="en-US" dirty="0"/>
          </a:p>
        </p:txBody>
      </p:sp>
      <p:pic>
        <p:nvPicPr>
          <p:cNvPr id="7" name="Picture 6" descr="A picture containing clock, meter&#10;&#10;Description automatically generated">
            <a:extLst>
              <a:ext uri="{FF2B5EF4-FFF2-40B4-BE49-F238E27FC236}">
                <a16:creationId xmlns:a16="http://schemas.microsoft.com/office/drawing/2014/main" id="{CAFFB645-B14E-4CD6-8AC8-CB0A3F1CA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1641364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Risk Evaluation and Mitigation Strategy (REMS)</a:t>
            </a:r>
          </a:p>
        </p:txBody>
      </p:sp>
      <p:sp>
        <p:nvSpPr>
          <p:cNvPr id="14" name="Content Placeholder 13"/>
          <p:cNvSpPr>
            <a:spLocks noGrp="1"/>
          </p:cNvSpPr>
          <p:nvPr>
            <p:ph idx="1"/>
          </p:nvPr>
        </p:nvSpPr>
        <p:spPr/>
        <p:txBody>
          <a:bodyPr/>
          <a:lstStyle/>
          <a:p>
            <a:pPr marL="349250" lvl="1" indent="0">
              <a:buNone/>
            </a:pPr>
            <a:r>
              <a:rPr lang="en-US" sz="2000" b="1" dirty="0"/>
              <a:t>REMS transactions </a:t>
            </a:r>
          </a:p>
          <a:p>
            <a:pPr lvl="1"/>
            <a:r>
              <a:rPr lang="en-US" sz="2000" dirty="0"/>
              <a:t> Provide a fully electronic means for determining whether a REMS authorization is required for a particular product and patient and any details of any requirements</a:t>
            </a:r>
          </a:p>
          <a:p>
            <a:pPr lvl="1"/>
            <a:r>
              <a:rPr lang="en-US" sz="2000" dirty="0"/>
              <a:t>Provide REMS information to the prescriber system in a consistent format while enabling each REMS Administrator to request the specific information it requires</a:t>
            </a:r>
          </a:p>
          <a:p>
            <a:pPr lvl="1"/>
            <a:r>
              <a:rPr lang="en-US" sz="2000" dirty="0"/>
              <a:t>Allow the prescriber to transmit information to the REMS Administrator to verify that REMS safe use conditions have been met</a:t>
            </a:r>
          </a:p>
          <a:p>
            <a:pPr lvl="1"/>
            <a:r>
              <a:rPr lang="en-US" sz="2000" dirty="0"/>
              <a:t>Provide an approval or denial with associated messages</a:t>
            </a:r>
          </a:p>
          <a:p>
            <a:pPr marL="349250" lvl="1" indent="0">
              <a:buNone/>
            </a:pPr>
            <a:endParaRPr lang="en-US" dirty="0"/>
          </a:p>
        </p:txBody>
      </p:sp>
      <p:pic>
        <p:nvPicPr>
          <p:cNvPr id="8" name="Picture 7" descr="A picture containing clock, meter&#10;&#10;Description automatically generated">
            <a:extLst>
              <a:ext uri="{FF2B5EF4-FFF2-40B4-BE49-F238E27FC236}">
                <a16:creationId xmlns:a16="http://schemas.microsoft.com/office/drawing/2014/main" id="{4E169694-2BAE-49DB-B680-9360E89CA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4075164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Real-Time Prescription Benefit (RTPB)</a:t>
            </a:r>
          </a:p>
        </p:txBody>
      </p:sp>
      <p:sp>
        <p:nvSpPr>
          <p:cNvPr id="14" name="Content Placeholder 13"/>
          <p:cNvSpPr>
            <a:spLocks noGrp="1"/>
          </p:cNvSpPr>
          <p:nvPr>
            <p:ph idx="1"/>
          </p:nvPr>
        </p:nvSpPr>
        <p:spPr>
          <a:xfrm>
            <a:off x="833883" y="1928004"/>
            <a:ext cx="9833429" cy="4167701"/>
          </a:xfrm>
        </p:spPr>
        <p:txBody>
          <a:bodyPr>
            <a:normAutofit fontScale="92500" lnSpcReduction="20000"/>
          </a:bodyPr>
          <a:lstStyle/>
          <a:p>
            <a:pPr marL="349250" lvl="1" indent="0">
              <a:buNone/>
            </a:pPr>
            <a:r>
              <a:rPr lang="en-US" sz="2000" b="1" dirty="0"/>
              <a:t>NCPDP RTPB Standard is available </a:t>
            </a:r>
          </a:p>
          <a:p>
            <a:pPr lvl="2"/>
            <a:r>
              <a:rPr lang="en-US" sz="2000" dirty="0"/>
              <a:t>Published beta version in January 2020</a:t>
            </a:r>
          </a:p>
          <a:p>
            <a:pPr lvl="2"/>
            <a:r>
              <a:rPr lang="en-US" sz="2000" dirty="0"/>
              <a:t>Working on new version with 2021 publication</a:t>
            </a:r>
            <a:endParaRPr lang="en-US" sz="1800" dirty="0"/>
          </a:p>
          <a:p>
            <a:pPr lvl="2"/>
            <a:r>
              <a:rPr lang="en-US" sz="2000" dirty="0"/>
              <a:t>XML and EDI formats, the primary syntaxes used in the pharmacy/healthcare industry</a:t>
            </a:r>
          </a:p>
          <a:p>
            <a:pPr lvl="2"/>
            <a:r>
              <a:rPr lang="en-US" sz="2000" dirty="0"/>
              <a:t>RTPB can be submitted by prescriber or pharmacy </a:t>
            </a:r>
          </a:p>
          <a:p>
            <a:pPr lvl="2"/>
            <a:endParaRPr lang="en-US" sz="2000" dirty="0"/>
          </a:p>
          <a:p>
            <a:pPr marL="349250" lvl="1" indent="0">
              <a:buNone/>
            </a:pPr>
            <a:r>
              <a:rPr lang="en-US" sz="2000" b="1" dirty="0"/>
              <a:t>Provides the following</a:t>
            </a:r>
          </a:p>
          <a:p>
            <a:pPr lvl="2"/>
            <a:r>
              <a:rPr lang="en-US" sz="2000" dirty="0"/>
              <a:t>Patient eligibility</a:t>
            </a:r>
          </a:p>
          <a:p>
            <a:pPr lvl="2"/>
            <a:r>
              <a:rPr lang="en-US" sz="2000" dirty="0"/>
              <a:t>Product coverage</a:t>
            </a:r>
          </a:p>
          <a:p>
            <a:pPr lvl="2"/>
            <a:r>
              <a:rPr lang="en-US" sz="2000" dirty="0"/>
              <a:t>Benefit financials for a chosen product and pharmacy</a:t>
            </a:r>
          </a:p>
          <a:p>
            <a:pPr lvl="2"/>
            <a:r>
              <a:rPr lang="en-US" sz="2000" dirty="0"/>
              <a:t>Coverage restrictions</a:t>
            </a:r>
          </a:p>
          <a:p>
            <a:pPr lvl="2"/>
            <a:r>
              <a:rPr lang="en-US" sz="2000" dirty="0"/>
              <a:t>Alternative products</a:t>
            </a:r>
          </a:p>
          <a:p>
            <a:pPr lvl="2"/>
            <a:r>
              <a:rPr lang="en-US" sz="2000" dirty="0"/>
              <a:t>Benefit alternatives</a:t>
            </a:r>
          </a:p>
          <a:p>
            <a:pPr marL="349250" lvl="1" indent="0">
              <a:buNone/>
            </a:pPr>
            <a:endParaRPr lang="en-US" sz="2000" dirty="0"/>
          </a:p>
          <a:p>
            <a:pPr lvl="1"/>
            <a:endParaRPr lang="en-US" sz="2000" dirty="0"/>
          </a:p>
          <a:p>
            <a:pPr lvl="1"/>
            <a:endParaRPr lang="en-US" sz="2000" dirty="0"/>
          </a:p>
        </p:txBody>
      </p:sp>
      <p:pic>
        <p:nvPicPr>
          <p:cNvPr id="7" name="Picture 6" descr="A picture containing clock, meter&#10;&#10;Description automatically generated">
            <a:extLst>
              <a:ext uri="{FF2B5EF4-FFF2-40B4-BE49-F238E27FC236}">
                <a16:creationId xmlns:a16="http://schemas.microsoft.com/office/drawing/2014/main" id="{18675116-ECCC-47E6-853D-8BF66D7040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3192320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Reporting</a:t>
            </a:r>
          </a:p>
        </p:txBody>
      </p:sp>
      <p:sp>
        <p:nvSpPr>
          <p:cNvPr id="14" name="Content Placeholder 13"/>
          <p:cNvSpPr>
            <a:spLocks noGrp="1"/>
          </p:cNvSpPr>
          <p:nvPr>
            <p:ph idx="1"/>
          </p:nvPr>
        </p:nvSpPr>
        <p:spPr>
          <a:xfrm>
            <a:off x="854699" y="2017946"/>
            <a:ext cx="10346701" cy="4078054"/>
          </a:xfrm>
        </p:spPr>
        <p:txBody>
          <a:bodyPr>
            <a:normAutofit fontScale="92500" lnSpcReduction="10000"/>
          </a:bodyPr>
          <a:lstStyle/>
          <a:p>
            <a:pPr marL="349250" lvl="1" indent="0">
              <a:buNone/>
            </a:pPr>
            <a:r>
              <a:rPr lang="en-US" sz="2200" b="1" dirty="0"/>
              <a:t>Reporting standard between pharmacy and manufacturer</a:t>
            </a:r>
          </a:p>
          <a:p>
            <a:pPr lvl="2"/>
            <a:r>
              <a:rPr lang="en-US" sz="2200" dirty="0"/>
              <a:t>Dispense data reporting standard published in January 2018</a:t>
            </a:r>
          </a:p>
          <a:p>
            <a:pPr lvl="2"/>
            <a:r>
              <a:rPr lang="en-US" sz="2200" dirty="0"/>
              <a:t>Other categories the group has considered</a:t>
            </a:r>
          </a:p>
          <a:p>
            <a:pPr lvl="3"/>
            <a:r>
              <a:rPr lang="en-US" sz="2200" dirty="0"/>
              <a:t>Inventory</a:t>
            </a:r>
          </a:p>
          <a:p>
            <a:pPr lvl="3"/>
            <a:r>
              <a:rPr lang="en-US" sz="2200" dirty="0"/>
              <a:t>Performance metrics</a:t>
            </a:r>
          </a:p>
          <a:p>
            <a:pPr lvl="3"/>
            <a:r>
              <a:rPr lang="en-US" sz="2200" dirty="0"/>
              <a:t>Outcomes</a:t>
            </a:r>
          </a:p>
          <a:p>
            <a:pPr lvl="1"/>
            <a:endParaRPr lang="en-US" sz="2200" dirty="0"/>
          </a:p>
          <a:p>
            <a:pPr marL="349250" lvl="1" indent="0">
              <a:buNone/>
            </a:pPr>
            <a:r>
              <a:rPr lang="en-US" sz="2200" b="1" dirty="0"/>
              <a:t>What’s next</a:t>
            </a:r>
          </a:p>
          <a:p>
            <a:pPr lvl="2"/>
            <a:r>
              <a:rPr lang="en-US" sz="2200" dirty="0"/>
              <a:t>Waiting for X12 approval of inventory implementation guide </a:t>
            </a:r>
            <a:endParaRPr lang="en-US" sz="2200" strike="sngStrike" dirty="0"/>
          </a:p>
          <a:p>
            <a:pPr lvl="2"/>
            <a:r>
              <a:rPr lang="en-US" sz="2200" dirty="0"/>
              <a:t>Identifying additional use cases and identifying next steps</a:t>
            </a:r>
          </a:p>
          <a:p>
            <a:pPr lvl="2"/>
            <a:r>
              <a:rPr lang="en-US" sz="2200" dirty="0"/>
              <a:t>Coordinating with other entities for performance metrics to ensure alignment</a:t>
            </a:r>
          </a:p>
          <a:p>
            <a:pPr lvl="2"/>
            <a:r>
              <a:rPr lang="en-US" sz="2200" dirty="0"/>
              <a:t>Looking at pilot opportunities utilizing the dispense data reporting standard</a:t>
            </a:r>
          </a:p>
          <a:p>
            <a:pPr lvl="2"/>
            <a:endParaRPr lang="en-US" sz="2200" dirty="0"/>
          </a:p>
          <a:p>
            <a:pPr lvl="1"/>
            <a:endParaRPr lang="en-US" dirty="0"/>
          </a:p>
          <a:p>
            <a:pPr marL="349250" lvl="1" indent="0">
              <a:buNone/>
            </a:pPr>
            <a:endParaRPr lang="en-US" dirty="0"/>
          </a:p>
        </p:txBody>
      </p:sp>
      <p:pic>
        <p:nvPicPr>
          <p:cNvPr id="7" name="Picture 6" descr="A picture containing clock, meter&#10;&#10;Description automatically generated">
            <a:extLst>
              <a:ext uri="{FF2B5EF4-FFF2-40B4-BE49-F238E27FC236}">
                <a16:creationId xmlns:a16="http://schemas.microsoft.com/office/drawing/2014/main" id="{39AC1E97-B779-4C0D-8E56-AF22D7A29D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162278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6" name="Title 5"/>
          <p:cNvSpPr>
            <a:spLocks noGrp="1"/>
          </p:cNvSpPr>
          <p:nvPr>
            <p:ph type="title" idx="4294967295"/>
          </p:nvPr>
        </p:nvSpPr>
        <p:spPr>
          <a:xfrm>
            <a:off x="2124635" y="2474259"/>
            <a:ext cx="7812741" cy="2053954"/>
          </a:xfrm>
          <a:prstGeom prst="rect">
            <a:avLst/>
          </a:prstGeom>
        </p:spPr>
        <p:txBody>
          <a:bodyPr/>
          <a:lstStyle/>
          <a:p>
            <a:r>
              <a:rPr lang="en-US" sz="4400" i="0" dirty="0">
                <a:solidFill>
                  <a:schemeClr val="bg1"/>
                </a:solidFill>
                <a:latin typeface="Prometo"/>
              </a:rPr>
              <a:t>Benefit Coverage Identification White Paper</a:t>
            </a:r>
            <a:endParaRPr lang="en-US" sz="4400" dirty="0">
              <a:solidFill>
                <a:schemeClr val="bg1"/>
              </a:solidFill>
              <a:latin typeface="Prometo"/>
            </a:endParaRPr>
          </a:p>
        </p:txBody>
      </p:sp>
      <p:pic>
        <p:nvPicPr>
          <p:cNvPr id="8" name="Picture 7" descr="Logo&#10;&#10;Description automatically generated">
            <a:extLst>
              <a:ext uri="{FF2B5EF4-FFF2-40B4-BE49-F238E27FC236}">
                <a16:creationId xmlns:a16="http://schemas.microsoft.com/office/drawing/2014/main" id="{76828C70-1681-4EC5-92CF-42513B3A9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8285" y="6288297"/>
            <a:ext cx="1421716" cy="430926"/>
          </a:xfrm>
          <a:prstGeom prst="rect">
            <a:avLst/>
          </a:prstGeom>
        </p:spPr>
      </p:pic>
    </p:spTree>
    <p:extLst>
      <p:ext uri="{BB962C8B-B14F-4D97-AF65-F5344CB8AC3E}">
        <p14:creationId xmlns:p14="http://schemas.microsoft.com/office/powerpoint/2010/main" val="2384498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31BDB-C9ED-45E6-ABC2-00639486CD89}"/>
              </a:ext>
            </a:extLst>
          </p:cNvPr>
          <p:cNvSpPr>
            <a:spLocks noGrp="1"/>
          </p:cNvSpPr>
          <p:nvPr>
            <p:ph type="title"/>
          </p:nvPr>
        </p:nvSpPr>
        <p:spPr>
          <a:xfrm>
            <a:off x="941785" y="1514494"/>
            <a:ext cx="9833429" cy="1028700"/>
          </a:xfrm>
        </p:spPr>
        <p:txBody>
          <a:bodyPr/>
          <a:lstStyle/>
          <a:p>
            <a:r>
              <a:rPr lang="en-US" dirty="0"/>
              <a:t>Specialty Pharmacy Benefit Coverage Identification White Paper</a:t>
            </a:r>
          </a:p>
        </p:txBody>
      </p:sp>
      <p:sp>
        <p:nvSpPr>
          <p:cNvPr id="3" name="Content Placeholder 2">
            <a:extLst>
              <a:ext uri="{FF2B5EF4-FFF2-40B4-BE49-F238E27FC236}">
                <a16:creationId xmlns:a16="http://schemas.microsoft.com/office/drawing/2014/main" id="{8D0EC428-15F5-48F1-B320-F9335579EF25}"/>
              </a:ext>
            </a:extLst>
          </p:cNvPr>
          <p:cNvSpPr>
            <a:spLocks noGrp="1"/>
          </p:cNvSpPr>
          <p:nvPr>
            <p:ph idx="1"/>
          </p:nvPr>
        </p:nvSpPr>
        <p:spPr>
          <a:xfrm>
            <a:off x="854699" y="2725517"/>
            <a:ext cx="9833429" cy="3429000"/>
          </a:xfrm>
        </p:spPr>
        <p:txBody>
          <a:bodyPr/>
          <a:lstStyle/>
          <a:p>
            <a:r>
              <a:rPr lang="en-US" dirty="0"/>
              <a:t>Task Group created in August 2018</a:t>
            </a:r>
          </a:p>
          <a:p>
            <a:pPr lvl="1"/>
            <a:r>
              <a:rPr lang="en-US" sz="2000" dirty="0"/>
              <a:t>Research challenges with identifying coverage for specialty pharmacy products</a:t>
            </a:r>
          </a:p>
          <a:p>
            <a:pPr lvl="1"/>
            <a:r>
              <a:rPr lang="en-US" sz="2000" dirty="0"/>
              <a:t>Identify available technical solutions </a:t>
            </a:r>
          </a:p>
          <a:p>
            <a:pPr lvl="1"/>
            <a:r>
              <a:rPr lang="en-US" sz="2000" dirty="0"/>
              <a:t>Delineate gaps</a:t>
            </a:r>
          </a:p>
          <a:p>
            <a:pPr lvl="1"/>
            <a:r>
              <a:rPr lang="en-US" sz="2000" dirty="0"/>
              <a:t>Offer recommendations</a:t>
            </a:r>
          </a:p>
          <a:p>
            <a:pPr lvl="1"/>
            <a:endParaRPr lang="en-US" dirty="0"/>
          </a:p>
          <a:p>
            <a:endParaRPr lang="en-US" dirty="0"/>
          </a:p>
        </p:txBody>
      </p:sp>
      <p:sp>
        <p:nvSpPr>
          <p:cNvPr id="4" name="Slide Number Placeholder 3">
            <a:extLst>
              <a:ext uri="{FF2B5EF4-FFF2-40B4-BE49-F238E27FC236}">
                <a16:creationId xmlns:a16="http://schemas.microsoft.com/office/drawing/2014/main" id="{28A4734B-D370-4DE1-83AB-BE8F926BF20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6" name="Picture 5" descr="A picture containing clock, meter&#10;&#10;Description automatically generated">
            <a:extLst>
              <a:ext uri="{FF2B5EF4-FFF2-40B4-BE49-F238E27FC236}">
                <a16:creationId xmlns:a16="http://schemas.microsoft.com/office/drawing/2014/main" id="{D6E60FA5-7AFC-4CAF-AE9C-78717E618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106175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B5D1-1823-459D-A867-8E26411C5CA5}"/>
              </a:ext>
            </a:extLst>
          </p:cNvPr>
          <p:cNvSpPr>
            <a:spLocks noGrp="1"/>
          </p:cNvSpPr>
          <p:nvPr>
            <p:ph type="title"/>
          </p:nvPr>
        </p:nvSpPr>
        <p:spPr/>
        <p:txBody>
          <a:bodyPr/>
          <a:lstStyle/>
          <a:p>
            <a:r>
              <a:rPr lang="en-US" dirty="0"/>
              <a:t>White Paper Outline</a:t>
            </a:r>
          </a:p>
        </p:txBody>
      </p:sp>
      <p:sp>
        <p:nvSpPr>
          <p:cNvPr id="3" name="Content Placeholder 2">
            <a:extLst>
              <a:ext uri="{FF2B5EF4-FFF2-40B4-BE49-F238E27FC236}">
                <a16:creationId xmlns:a16="http://schemas.microsoft.com/office/drawing/2014/main" id="{C0B92FEF-6C5B-4BAD-ABCA-4793E58C56AD}"/>
              </a:ext>
            </a:extLst>
          </p:cNvPr>
          <p:cNvSpPr>
            <a:spLocks noGrp="1"/>
          </p:cNvSpPr>
          <p:nvPr>
            <p:ph idx="1"/>
          </p:nvPr>
        </p:nvSpPr>
        <p:spPr/>
        <p:txBody>
          <a:bodyPr>
            <a:normAutofit fontScale="92500" lnSpcReduction="20000"/>
          </a:bodyPr>
          <a:lstStyle/>
          <a:p>
            <a:r>
              <a:rPr lang="en-US" dirty="0"/>
              <a:t>Current Challenges</a:t>
            </a:r>
          </a:p>
          <a:p>
            <a:r>
              <a:rPr lang="en-US" dirty="0"/>
              <a:t>Current Methodology</a:t>
            </a:r>
          </a:p>
          <a:p>
            <a:r>
              <a:rPr lang="en-US" dirty="0"/>
              <a:t>BI Considerations</a:t>
            </a:r>
          </a:p>
          <a:p>
            <a:r>
              <a:rPr lang="en-US" dirty="0"/>
              <a:t>Expected roles and responsibilities</a:t>
            </a:r>
          </a:p>
          <a:p>
            <a:r>
              <a:rPr lang="en-US" dirty="0"/>
              <a:t>Complexities in determining coverage</a:t>
            </a:r>
          </a:p>
          <a:p>
            <a:r>
              <a:rPr lang="en-US" dirty="0"/>
              <a:t>Critical Success Factors</a:t>
            </a:r>
          </a:p>
          <a:p>
            <a:r>
              <a:rPr lang="en-US" dirty="0"/>
              <a:t>Timeline/Implementation</a:t>
            </a:r>
          </a:p>
        </p:txBody>
      </p:sp>
      <p:sp>
        <p:nvSpPr>
          <p:cNvPr id="4" name="Slide Number Placeholder 3">
            <a:extLst>
              <a:ext uri="{FF2B5EF4-FFF2-40B4-BE49-F238E27FC236}">
                <a16:creationId xmlns:a16="http://schemas.microsoft.com/office/drawing/2014/main" id="{9AFCB008-EEE6-4A93-B001-2C6DCE329F9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5" name="Content Placeholder 5">
            <a:extLst>
              <a:ext uri="{FF2B5EF4-FFF2-40B4-BE49-F238E27FC236}">
                <a16:creationId xmlns:a16="http://schemas.microsoft.com/office/drawing/2014/main" id="{B934F294-2FA2-4518-BC8B-F892383AC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342" y="979715"/>
            <a:ext cx="4438333" cy="5743722"/>
          </a:xfrm>
          <a:prstGeom prst="rect">
            <a:avLst/>
          </a:prstGeom>
        </p:spPr>
      </p:pic>
      <p:sp>
        <p:nvSpPr>
          <p:cNvPr id="7" name="TextBox 6">
            <a:extLst>
              <a:ext uri="{FF2B5EF4-FFF2-40B4-BE49-F238E27FC236}">
                <a16:creationId xmlns:a16="http://schemas.microsoft.com/office/drawing/2014/main" id="{E4E20439-4AD3-462A-8E1D-8F1FFB62F433}"/>
              </a:ext>
            </a:extLst>
          </p:cNvPr>
          <p:cNvSpPr txBox="1"/>
          <p:nvPr/>
        </p:nvSpPr>
        <p:spPr>
          <a:xfrm>
            <a:off x="1596838" y="5764211"/>
            <a:ext cx="6098240" cy="369332"/>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hlinkClick r:id="rId4"/>
              </a:rPr>
              <a:t>https://ncpdp.org/White-Papers.aspx</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 </a:t>
            </a:r>
          </a:p>
        </p:txBody>
      </p:sp>
      <p:pic>
        <p:nvPicPr>
          <p:cNvPr id="8" name="Picture 7" descr="A picture containing clock, meter&#10;&#10;Description automatically generated">
            <a:extLst>
              <a:ext uri="{FF2B5EF4-FFF2-40B4-BE49-F238E27FC236}">
                <a16:creationId xmlns:a16="http://schemas.microsoft.com/office/drawing/2014/main" id="{DECEAB80-228A-4500-8BC0-877F81741E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3900980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2C33-0D9E-4507-B7C3-9235F29AECBD}"/>
              </a:ext>
            </a:extLst>
          </p:cNvPr>
          <p:cNvSpPr>
            <a:spLocks noGrp="1"/>
          </p:cNvSpPr>
          <p:nvPr>
            <p:ph type="title"/>
          </p:nvPr>
        </p:nvSpPr>
        <p:spPr/>
        <p:txBody>
          <a:bodyPr/>
          <a:lstStyle/>
          <a:p>
            <a:r>
              <a:rPr lang="en-US" dirty="0"/>
              <a:t>White Paper Purpose</a:t>
            </a:r>
          </a:p>
        </p:txBody>
      </p:sp>
      <p:sp>
        <p:nvSpPr>
          <p:cNvPr id="3" name="Content Placeholder 2">
            <a:extLst>
              <a:ext uri="{FF2B5EF4-FFF2-40B4-BE49-F238E27FC236}">
                <a16:creationId xmlns:a16="http://schemas.microsoft.com/office/drawing/2014/main" id="{24974360-C186-46E0-AA03-1ACEF0C2F78B}"/>
              </a:ext>
            </a:extLst>
          </p:cNvPr>
          <p:cNvSpPr>
            <a:spLocks noGrp="1"/>
          </p:cNvSpPr>
          <p:nvPr>
            <p:ph idx="1"/>
          </p:nvPr>
        </p:nvSpPr>
        <p:spPr/>
        <p:txBody>
          <a:bodyPr>
            <a:normAutofit fontScale="92500" lnSpcReduction="20000"/>
          </a:bodyPr>
          <a:lstStyle/>
          <a:p>
            <a:pPr marL="0" indent="0">
              <a:buNone/>
            </a:pPr>
            <a:r>
              <a:rPr lang="en-US" dirty="0">
                <a:latin typeface="+mn-lt"/>
              </a:rPr>
              <a:t>“</a:t>
            </a:r>
            <a:r>
              <a:rPr lang="en-US" sz="1800" b="0" i="0" u="none" strike="noStrike" baseline="0" dirty="0">
                <a:solidFill>
                  <a:srgbClr val="000000"/>
                </a:solidFill>
                <a:latin typeface="+mn-lt"/>
              </a:rPr>
              <a:t>The purpose of this white paper is to highlight current challenges experienced by providers, dispensers and organizations in being able to timely and accurately identify the appropriate benefit coverage (medical or pharmacy benefit) for a specific medication being prescribed, as well as potential out of pocket costs to the patient, at the time of care. Overall, </a:t>
            </a:r>
            <a:r>
              <a:rPr lang="en-US" i="1" u="none" strike="noStrike" baseline="0" dirty="0">
                <a:solidFill>
                  <a:srgbClr val="000000"/>
                </a:solidFill>
                <a:latin typeface="+mn-lt"/>
              </a:rPr>
              <a:t>the desired outcome of benefit identification is to provide a comprehensive benefit coverage overview electronically at the time the medication is selected and to improve a patient’s ability to begin therapy without delay</a:t>
            </a:r>
            <a:r>
              <a:rPr lang="en-US" sz="1800" b="0" i="0" u="none" strike="noStrike" baseline="0" dirty="0">
                <a:solidFill>
                  <a:srgbClr val="000000"/>
                </a:solidFill>
                <a:latin typeface="+mn-lt"/>
              </a:rPr>
              <a:t>. This process should be easily accessible without multiple manual steps or duplication of efforts by providers, specialty pharmacies and hubs. “</a:t>
            </a:r>
            <a:endParaRPr lang="en-US" dirty="0">
              <a:latin typeface="+mn-lt"/>
            </a:endParaRPr>
          </a:p>
        </p:txBody>
      </p:sp>
      <p:sp>
        <p:nvSpPr>
          <p:cNvPr id="4" name="Slide Number Placeholder 3">
            <a:extLst>
              <a:ext uri="{FF2B5EF4-FFF2-40B4-BE49-F238E27FC236}">
                <a16:creationId xmlns:a16="http://schemas.microsoft.com/office/drawing/2014/main" id="{F021DEB1-A2FB-4EED-AB0E-B2830D7B3CA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6" name="Picture 5" descr="A picture containing clock, meter&#10;&#10;Description automatically generated">
            <a:extLst>
              <a:ext uri="{FF2B5EF4-FFF2-40B4-BE49-F238E27FC236}">
                <a16:creationId xmlns:a16="http://schemas.microsoft.com/office/drawing/2014/main" id="{54165F33-125E-4146-B7E3-B19CF969D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987239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44F6-8DFA-47E5-BC68-04E2691ED346}"/>
              </a:ext>
            </a:extLst>
          </p:cNvPr>
          <p:cNvSpPr>
            <a:spLocks noGrp="1"/>
          </p:cNvSpPr>
          <p:nvPr>
            <p:ph type="title"/>
          </p:nvPr>
        </p:nvSpPr>
        <p:spPr/>
        <p:txBody>
          <a:bodyPr/>
          <a:lstStyle/>
          <a:p>
            <a:r>
              <a:rPr lang="en-US" dirty="0"/>
              <a:t>Reality of Benefit Identification Inquiry</a:t>
            </a:r>
          </a:p>
        </p:txBody>
      </p:sp>
      <p:sp>
        <p:nvSpPr>
          <p:cNvPr id="3" name="Content Placeholder 2">
            <a:extLst>
              <a:ext uri="{FF2B5EF4-FFF2-40B4-BE49-F238E27FC236}">
                <a16:creationId xmlns:a16="http://schemas.microsoft.com/office/drawing/2014/main" id="{4A726BEB-835A-4565-BAE5-2DF225A1A336}"/>
              </a:ext>
            </a:extLst>
          </p:cNvPr>
          <p:cNvSpPr>
            <a:spLocks noGrp="1"/>
          </p:cNvSpPr>
          <p:nvPr>
            <p:ph idx="1"/>
          </p:nvPr>
        </p:nvSpPr>
        <p:spPr/>
        <p:txBody>
          <a:bodyPr>
            <a:normAutofit fontScale="92500" lnSpcReduction="20000"/>
          </a:bodyPr>
          <a:lstStyle/>
          <a:p>
            <a:r>
              <a:rPr lang="en-US" b="0" i="0" u="none" strike="noStrike" baseline="0" dirty="0">
                <a:solidFill>
                  <a:srgbClr val="000000"/>
                </a:solidFill>
                <a:latin typeface="+mn-lt"/>
              </a:rPr>
              <a:t>Specialty Medications can be covered as medical, pharmacy or under both benefits. </a:t>
            </a:r>
          </a:p>
          <a:p>
            <a:r>
              <a:rPr lang="en-US" b="0" i="0" u="none" strike="noStrike" baseline="0" dirty="0">
                <a:solidFill>
                  <a:srgbClr val="000000"/>
                </a:solidFill>
                <a:latin typeface="+mn-lt"/>
              </a:rPr>
              <a:t>Duplicative efforts happen due to the opaque nature of the current process and with the provider’s desire to increase speed to treatment. </a:t>
            </a:r>
            <a:endParaRPr lang="en-US" b="0" dirty="0">
              <a:solidFill>
                <a:srgbClr val="000000"/>
              </a:solidFill>
              <a:latin typeface="+mn-lt"/>
            </a:endParaRPr>
          </a:p>
          <a:p>
            <a:r>
              <a:rPr lang="en-US" b="0" i="0" u="none" strike="noStrike" baseline="0" dirty="0">
                <a:solidFill>
                  <a:srgbClr val="000000"/>
                </a:solidFill>
                <a:latin typeface="+mn-lt"/>
              </a:rPr>
              <a:t>Given the multiple pathways, complexity and variability for benefit investigation today, duplication is inherent to the current system and drives inefficiencies impacting prescribers and patients alike. The focus should be on increasing automation. </a:t>
            </a:r>
            <a:endParaRPr lang="en-US" dirty="0">
              <a:latin typeface="+mn-lt"/>
            </a:endParaRPr>
          </a:p>
        </p:txBody>
      </p:sp>
      <p:sp>
        <p:nvSpPr>
          <p:cNvPr id="4" name="Slide Number Placeholder 3">
            <a:extLst>
              <a:ext uri="{FF2B5EF4-FFF2-40B4-BE49-F238E27FC236}">
                <a16:creationId xmlns:a16="http://schemas.microsoft.com/office/drawing/2014/main" id="{70BC7D31-9FF0-483E-9037-53B3DE41126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6" name="Picture 5" descr="A picture containing clock, meter&#10;&#10;Description automatically generated">
            <a:extLst>
              <a:ext uri="{FF2B5EF4-FFF2-40B4-BE49-F238E27FC236}">
                <a16:creationId xmlns:a16="http://schemas.microsoft.com/office/drawing/2014/main" id="{07EFBC11-5C6B-4912-B732-EC15C9580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332592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231877" y="3270095"/>
            <a:ext cx="3873458" cy="1030860"/>
          </a:xfrm>
          <a:prstGeom prst="rect">
            <a:avLst/>
          </a:prstGeom>
          <a:noFill/>
        </p:spPr>
        <p:txBody>
          <a:bodyPr wrap="square" lIns="0" rIns="0" rtlCol="0">
            <a:spAutoFit/>
          </a:bodyPr>
          <a:lstStyle/>
          <a:p>
            <a:pPr marL="0" marR="0" lvl="0" indent="0" algn="l" defTabSz="914400" rtl="0" eaLnBrk="1" fontAlgn="auto" latinLnBrk="0" hangingPunct="1">
              <a:lnSpc>
                <a:spcPts val="246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Reform the global health ecosystem through the power of information and technology.</a:t>
            </a:r>
          </a:p>
        </p:txBody>
      </p:sp>
      <p:sp>
        <p:nvSpPr>
          <p:cNvPr id="10" name="TextBox 9"/>
          <p:cNvSpPr txBox="1"/>
          <p:nvPr/>
        </p:nvSpPr>
        <p:spPr>
          <a:xfrm>
            <a:off x="6178869" y="2439098"/>
            <a:ext cx="270726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rgbClr val="55C1E9"/>
                </a:solidFill>
                <a:effectLst/>
                <a:uLnTx/>
                <a:uFillTx/>
                <a:latin typeface="Prometo Medium" panose="020B0604030203060203" pitchFamily="34" charset="77"/>
                <a:ea typeface="+mn-ea"/>
                <a:cs typeface="+mn-cs"/>
              </a:rPr>
              <a:t>Mission</a:t>
            </a:r>
          </a:p>
        </p:txBody>
      </p:sp>
      <p:sp>
        <p:nvSpPr>
          <p:cNvPr id="8" name="TextBox 7">
            <a:extLst>
              <a:ext uri="{FF2B5EF4-FFF2-40B4-BE49-F238E27FC236}">
                <a16:creationId xmlns:a16="http://schemas.microsoft.com/office/drawing/2014/main" id="{A741EF62-155E-9A4F-9D30-C7E6A55533B0}"/>
              </a:ext>
            </a:extLst>
          </p:cNvPr>
          <p:cNvSpPr txBox="1"/>
          <p:nvPr/>
        </p:nvSpPr>
        <p:spPr>
          <a:xfrm>
            <a:off x="2206367" y="3270095"/>
            <a:ext cx="3655893" cy="1025152"/>
          </a:xfrm>
          <a:prstGeom prst="rect">
            <a:avLst/>
          </a:prstGeom>
          <a:noFill/>
        </p:spPr>
        <p:txBody>
          <a:bodyPr wrap="square" lIns="0" rIns="0" rtlCol="0">
            <a:spAutoFit/>
          </a:bodyPr>
          <a:lstStyle/>
          <a:p>
            <a:pPr marL="0" marR="0" lvl="0" indent="0" algn="l" defTabSz="914400" rtl="0" eaLnBrk="1" fontAlgn="auto" latinLnBrk="0" hangingPunct="1">
              <a:lnSpc>
                <a:spcPts val="246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To realize the full health </a:t>
            </a:r>
          </a:p>
          <a:p>
            <a:pPr marL="0" marR="0" lvl="0" indent="0" algn="l" defTabSz="914400" rtl="0" eaLnBrk="1" fontAlgn="auto" latinLnBrk="0" hangingPunct="1">
              <a:lnSpc>
                <a:spcPts val="246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potential of every human, everywhere.</a:t>
            </a:r>
          </a:p>
        </p:txBody>
      </p:sp>
      <p:sp>
        <p:nvSpPr>
          <p:cNvPr id="12" name="TextBox 11">
            <a:extLst>
              <a:ext uri="{FF2B5EF4-FFF2-40B4-BE49-F238E27FC236}">
                <a16:creationId xmlns:a16="http://schemas.microsoft.com/office/drawing/2014/main" id="{9F619561-3EDA-CC45-85A4-555951FEFFAB}"/>
              </a:ext>
            </a:extLst>
          </p:cNvPr>
          <p:cNvSpPr txBox="1"/>
          <p:nvPr/>
        </p:nvSpPr>
        <p:spPr>
          <a:xfrm>
            <a:off x="2088941" y="2439098"/>
            <a:ext cx="270726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rgbClr val="55C1E9"/>
                </a:solidFill>
                <a:effectLst/>
                <a:uLnTx/>
                <a:uFillTx/>
                <a:latin typeface="Prometo Medium" panose="020B0604030203060203" pitchFamily="34" charset="77"/>
                <a:ea typeface="+mn-ea"/>
                <a:cs typeface="+mn-cs"/>
              </a:rPr>
              <a:t>Vision</a:t>
            </a:r>
          </a:p>
        </p:txBody>
      </p:sp>
      <p:pic>
        <p:nvPicPr>
          <p:cNvPr id="11" name="Picture Placeholder 6">
            <a:extLst>
              <a:ext uri="{FF2B5EF4-FFF2-40B4-BE49-F238E27FC236}">
                <a16:creationId xmlns:a16="http://schemas.microsoft.com/office/drawing/2014/main" id="{58712663-A0A4-9A4C-BDB3-76025FFA4D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6677625" y="4929943"/>
            <a:ext cx="3369983" cy="3374798"/>
          </a:xfrm>
          <a:prstGeom prst="ellipse">
            <a:avLst/>
          </a:prstGeom>
          <a:noFill/>
          <a:ln>
            <a:noFill/>
          </a:ln>
        </p:spPr>
      </p:pic>
      <p:pic>
        <p:nvPicPr>
          <p:cNvPr id="13" name="Picture Placeholder 6">
            <a:extLst>
              <a:ext uri="{FF2B5EF4-FFF2-40B4-BE49-F238E27FC236}">
                <a16:creationId xmlns:a16="http://schemas.microsoft.com/office/drawing/2014/main" id="{49D6DEE4-4407-D24B-BE27-73BD24EAF5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905" t="8701" r="13093" b="66296"/>
          <a:stretch/>
        </p:blipFill>
        <p:spPr>
          <a:xfrm>
            <a:off x="3708120" y="5535484"/>
            <a:ext cx="1393648" cy="1395639"/>
          </a:xfrm>
          <a:prstGeom prst="ellipse">
            <a:avLst/>
          </a:prstGeom>
          <a:noFill/>
          <a:ln>
            <a:noFill/>
          </a:ln>
        </p:spPr>
      </p:pic>
      <p:pic>
        <p:nvPicPr>
          <p:cNvPr id="14" name="Picture Placeholder 6">
            <a:extLst>
              <a:ext uri="{FF2B5EF4-FFF2-40B4-BE49-F238E27FC236}">
                <a16:creationId xmlns:a16="http://schemas.microsoft.com/office/drawing/2014/main" id="{19C60F75-50D2-9144-856A-5AE669C42E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4173178" y="-1281920"/>
            <a:ext cx="2612092" cy="2615824"/>
          </a:xfrm>
          <a:prstGeom prst="ellipse">
            <a:avLst/>
          </a:prstGeom>
          <a:noFill/>
          <a:ln>
            <a:noFill/>
          </a:ln>
        </p:spPr>
      </p:pic>
      <p:pic>
        <p:nvPicPr>
          <p:cNvPr id="15" name="Picture Placeholder 6">
            <a:extLst>
              <a:ext uri="{FF2B5EF4-FFF2-40B4-BE49-F238E27FC236}">
                <a16:creationId xmlns:a16="http://schemas.microsoft.com/office/drawing/2014/main" id="{36265AF8-15C8-5C46-842E-CAEC310FD6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0875" r="20875"/>
          <a:stretch/>
        </p:blipFill>
        <p:spPr>
          <a:xfrm rot="2700000">
            <a:off x="-2102942" y="-738879"/>
            <a:ext cx="3878838" cy="3884379"/>
          </a:xfrm>
          <a:prstGeom prst="ellipse">
            <a:avLst/>
          </a:prstGeom>
          <a:noFill/>
          <a:ln>
            <a:noFill/>
          </a:ln>
        </p:spPr>
      </p:pic>
      <p:pic>
        <p:nvPicPr>
          <p:cNvPr id="16" name="Picture Placeholder 6">
            <a:extLst>
              <a:ext uri="{FF2B5EF4-FFF2-40B4-BE49-F238E27FC236}">
                <a16:creationId xmlns:a16="http://schemas.microsoft.com/office/drawing/2014/main" id="{D24752E2-4E24-0649-9A56-B264D49C4E1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178" t="28178"/>
          <a:stretch/>
        </p:blipFill>
        <p:spPr>
          <a:xfrm rot="20179082">
            <a:off x="10384498" y="317075"/>
            <a:ext cx="3878838" cy="3884380"/>
          </a:xfrm>
          <a:prstGeom prst="ellipse">
            <a:avLst/>
          </a:prstGeom>
          <a:noFill/>
          <a:ln>
            <a:noFill/>
          </a:ln>
        </p:spPr>
      </p:pic>
    </p:spTree>
    <p:extLst>
      <p:ext uri="{BB962C8B-B14F-4D97-AF65-F5344CB8AC3E}">
        <p14:creationId xmlns:p14="http://schemas.microsoft.com/office/powerpoint/2010/main" val="3257601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C4A54-9643-461D-8FB4-01CF02E1EC3F}"/>
              </a:ext>
            </a:extLst>
          </p:cNvPr>
          <p:cNvSpPr>
            <a:spLocks noGrp="1"/>
          </p:cNvSpPr>
          <p:nvPr>
            <p:ph type="title"/>
          </p:nvPr>
        </p:nvSpPr>
        <p:spPr/>
        <p:txBody>
          <a:bodyPr/>
          <a:lstStyle/>
          <a:p>
            <a:r>
              <a:rPr lang="en-US" dirty="0"/>
              <a:t>Available Standards to Support Benefit Investigation</a:t>
            </a:r>
          </a:p>
        </p:txBody>
      </p:sp>
      <p:sp>
        <p:nvSpPr>
          <p:cNvPr id="4" name="Slide Number Placeholder 3">
            <a:extLst>
              <a:ext uri="{FF2B5EF4-FFF2-40B4-BE49-F238E27FC236}">
                <a16:creationId xmlns:a16="http://schemas.microsoft.com/office/drawing/2014/main" id="{CF0C2060-0ED4-47BC-A7D9-DDAF6FCFB29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527319D0-6DC2-4848-A53E-6CFF4431BAED}"/>
              </a:ext>
            </a:extLst>
          </p:cNvPr>
          <p:cNvGraphicFramePr>
            <a:graphicFrameLocks noGrp="1"/>
          </p:cNvGraphicFramePr>
          <p:nvPr/>
        </p:nvGraphicFramePr>
        <p:xfrm>
          <a:off x="854699" y="2027133"/>
          <a:ext cx="10168342" cy="4200211"/>
        </p:xfrm>
        <a:graphic>
          <a:graphicData uri="http://schemas.openxmlformats.org/drawingml/2006/table">
            <a:tbl>
              <a:tblPr>
                <a:tableStyleId>{5C22544A-7EE6-4342-B048-85BDC9FD1C3A}</a:tableStyleId>
              </a:tblPr>
              <a:tblGrid>
                <a:gridCol w="2234152">
                  <a:extLst>
                    <a:ext uri="{9D8B030D-6E8A-4147-A177-3AD203B41FA5}">
                      <a16:colId xmlns:a16="http://schemas.microsoft.com/office/drawing/2014/main" val="3732923745"/>
                    </a:ext>
                  </a:extLst>
                </a:gridCol>
                <a:gridCol w="3413200">
                  <a:extLst>
                    <a:ext uri="{9D8B030D-6E8A-4147-A177-3AD203B41FA5}">
                      <a16:colId xmlns:a16="http://schemas.microsoft.com/office/drawing/2014/main" val="3397475025"/>
                    </a:ext>
                  </a:extLst>
                </a:gridCol>
                <a:gridCol w="4520990">
                  <a:extLst>
                    <a:ext uri="{9D8B030D-6E8A-4147-A177-3AD203B41FA5}">
                      <a16:colId xmlns:a16="http://schemas.microsoft.com/office/drawing/2014/main" val="304619934"/>
                    </a:ext>
                  </a:extLst>
                </a:gridCol>
              </a:tblGrid>
              <a:tr h="519805">
                <a:tc>
                  <a:txBody>
                    <a:bodyPr/>
                    <a:lstStyle/>
                    <a:p>
                      <a:pPr algn="l" fontAlgn="b"/>
                      <a:r>
                        <a:rPr lang="en-US" sz="1400" b="1" u="none" strike="noStrike">
                          <a:effectLst/>
                        </a:rPr>
                        <a:t>Standards Organization</a:t>
                      </a:r>
                      <a:endParaRPr lang="en-US" sz="1400" b="1" i="0" u="none" strike="noStrike">
                        <a:solidFill>
                          <a:srgbClr val="000000"/>
                        </a:solidFill>
                        <a:effectLst/>
                        <a:latin typeface="Calibri" panose="020F0502020204030204" pitchFamily="34" charset="0"/>
                      </a:endParaRPr>
                    </a:p>
                  </a:txBody>
                  <a:tcPr marL="8659" marR="8659" marT="8659" marB="0" anchor="b"/>
                </a:tc>
                <a:tc>
                  <a:txBody>
                    <a:bodyPr/>
                    <a:lstStyle/>
                    <a:p>
                      <a:pPr algn="l" fontAlgn="b"/>
                      <a:r>
                        <a:rPr lang="en-US" sz="1400" b="1" u="none" strike="noStrike">
                          <a:effectLst/>
                        </a:rPr>
                        <a:t>Standard name</a:t>
                      </a:r>
                      <a:endParaRPr lang="en-US" sz="1400" b="1" i="0" u="none" strike="noStrike">
                        <a:solidFill>
                          <a:srgbClr val="000000"/>
                        </a:solidFill>
                        <a:effectLst/>
                        <a:latin typeface="Calibri" panose="020F0502020204030204" pitchFamily="34" charset="0"/>
                      </a:endParaRPr>
                    </a:p>
                  </a:txBody>
                  <a:tcPr marL="8659" marR="8659" marT="8659" marB="0" anchor="b"/>
                </a:tc>
                <a:tc>
                  <a:txBody>
                    <a:bodyPr/>
                    <a:lstStyle/>
                    <a:p>
                      <a:pPr algn="l" fontAlgn="b"/>
                      <a:r>
                        <a:rPr lang="en-US" sz="1400" b="1" u="none" strike="noStrike" dirty="0">
                          <a:effectLst/>
                        </a:rPr>
                        <a:t>Standard used for</a:t>
                      </a:r>
                      <a:endParaRPr lang="en-US" sz="1400" b="1" i="0" u="none" strike="noStrike" dirty="0">
                        <a:solidFill>
                          <a:srgbClr val="000000"/>
                        </a:solidFill>
                        <a:effectLst/>
                        <a:latin typeface="Calibri" panose="020F0502020204030204" pitchFamily="34" charset="0"/>
                      </a:endParaRPr>
                    </a:p>
                  </a:txBody>
                  <a:tcPr marL="8659" marR="8659" marT="8659" marB="0" anchor="b"/>
                </a:tc>
                <a:extLst>
                  <a:ext uri="{0D108BD9-81ED-4DB2-BD59-A6C34878D82A}">
                    <a16:rowId xmlns:a16="http://schemas.microsoft.com/office/drawing/2014/main" val="1450650699"/>
                  </a:ext>
                </a:extLst>
              </a:tr>
              <a:tr h="413530">
                <a:tc>
                  <a:txBody>
                    <a:bodyPr/>
                    <a:lstStyle/>
                    <a:p>
                      <a:pPr algn="l" fontAlgn="b"/>
                      <a:r>
                        <a:rPr lang="en-US" sz="1400" u="none" strike="noStrike" dirty="0">
                          <a:effectLst/>
                        </a:rPr>
                        <a:t>NCPDP</a:t>
                      </a:r>
                      <a:endParaRPr lang="en-US" sz="1400" b="0" i="0" u="none" strike="noStrike" dirty="0">
                        <a:solidFill>
                          <a:srgbClr val="000000"/>
                        </a:solidFill>
                        <a:effectLst/>
                        <a:latin typeface="Calibri" panose="020F0502020204030204" pitchFamily="34" charset="0"/>
                      </a:endParaRPr>
                    </a:p>
                  </a:txBody>
                  <a:tcPr marL="8659" marR="8659" marT="8659" marB="0" anchor="b"/>
                </a:tc>
                <a:tc>
                  <a:txBody>
                    <a:bodyPr/>
                    <a:lstStyle/>
                    <a:p>
                      <a:pPr algn="l" fontAlgn="b"/>
                      <a:r>
                        <a:rPr lang="en-US" sz="1400" u="none" strike="noStrike">
                          <a:effectLst/>
                        </a:rPr>
                        <a:t>SCRIPT Standard</a:t>
                      </a:r>
                      <a:endParaRPr lang="en-US" sz="1400" b="0" i="0" u="none" strike="noStrike">
                        <a:solidFill>
                          <a:srgbClr val="000000"/>
                        </a:solidFill>
                        <a:effectLst/>
                        <a:latin typeface="Calibri" panose="020F0502020204030204" pitchFamily="34" charset="0"/>
                      </a:endParaRPr>
                    </a:p>
                  </a:txBody>
                  <a:tcPr marL="8659" marR="8659" marT="8659" marB="0" anchor="b"/>
                </a:tc>
                <a:tc>
                  <a:txBody>
                    <a:bodyPr/>
                    <a:lstStyle/>
                    <a:p>
                      <a:pPr algn="l" fontAlgn="b"/>
                      <a:r>
                        <a:rPr lang="en-US" sz="1400" u="none" strike="noStrike" dirty="0">
                          <a:effectLst/>
                        </a:rPr>
                        <a:t>Electronic Prior Authorization</a:t>
                      </a:r>
                      <a:endParaRPr lang="en-US" sz="1400" b="0" i="0" u="none" strike="noStrike" dirty="0">
                        <a:solidFill>
                          <a:srgbClr val="000000"/>
                        </a:solidFill>
                        <a:effectLst/>
                        <a:latin typeface="Calibri" panose="020F0502020204030204" pitchFamily="34" charset="0"/>
                      </a:endParaRPr>
                    </a:p>
                  </a:txBody>
                  <a:tcPr marL="8659" marR="8659" marT="8659" marB="0" anchor="b"/>
                </a:tc>
                <a:extLst>
                  <a:ext uri="{0D108BD9-81ED-4DB2-BD59-A6C34878D82A}">
                    <a16:rowId xmlns:a16="http://schemas.microsoft.com/office/drawing/2014/main" val="51344078"/>
                  </a:ext>
                </a:extLst>
              </a:tr>
              <a:tr h="620292">
                <a:tc>
                  <a:txBody>
                    <a:bodyPr/>
                    <a:lstStyle/>
                    <a:p>
                      <a:pPr algn="l" fontAlgn="b"/>
                      <a:r>
                        <a:rPr lang="en-US" sz="1400" u="none" strike="noStrike" dirty="0">
                          <a:effectLst/>
                        </a:rPr>
                        <a:t>NCPDP</a:t>
                      </a:r>
                      <a:endParaRPr lang="en-US" sz="1400" b="0" i="0" u="none" strike="noStrike" dirty="0">
                        <a:solidFill>
                          <a:srgbClr val="000000"/>
                        </a:solidFill>
                        <a:effectLst/>
                        <a:latin typeface="Calibri" panose="020F0502020204030204" pitchFamily="34" charset="0"/>
                      </a:endParaRPr>
                    </a:p>
                  </a:txBody>
                  <a:tcPr marL="8659" marR="8659" marT="8659" marB="0" anchor="b"/>
                </a:tc>
                <a:tc>
                  <a:txBody>
                    <a:bodyPr/>
                    <a:lstStyle/>
                    <a:p>
                      <a:pPr algn="l" fontAlgn="b"/>
                      <a:r>
                        <a:rPr lang="en-US" sz="1400" u="none" strike="noStrike">
                          <a:effectLst/>
                        </a:rPr>
                        <a:t>Telecommunication Standard</a:t>
                      </a:r>
                      <a:endParaRPr lang="en-US" sz="1400" b="0" i="0" u="none" strike="noStrike">
                        <a:solidFill>
                          <a:srgbClr val="000000"/>
                        </a:solidFill>
                        <a:effectLst/>
                        <a:latin typeface="Calibri" panose="020F0502020204030204" pitchFamily="34" charset="0"/>
                      </a:endParaRPr>
                    </a:p>
                  </a:txBody>
                  <a:tcPr marL="8659" marR="8659" marT="8659" marB="0" anchor="b"/>
                </a:tc>
                <a:tc>
                  <a:txBody>
                    <a:bodyPr/>
                    <a:lstStyle/>
                    <a:p>
                      <a:pPr algn="l" fontAlgn="b"/>
                      <a:r>
                        <a:rPr lang="en-US" sz="1400" u="none" strike="noStrike">
                          <a:effectLst/>
                        </a:rPr>
                        <a:t>Benefits and Eligibility Investigation (E1 Eligibility Transaction)</a:t>
                      </a:r>
                      <a:endParaRPr lang="en-US" sz="1400" b="0" i="0" u="none" strike="noStrike">
                        <a:solidFill>
                          <a:srgbClr val="000000"/>
                        </a:solidFill>
                        <a:effectLst/>
                        <a:latin typeface="Calibri" panose="020F0502020204030204" pitchFamily="34" charset="0"/>
                      </a:endParaRPr>
                    </a:p>
                  </a:txBody>
                  <a:tcPr marL="8659" marR="8659" marT="8659" marB="0" anchor="b"/>
                </a:tc>
                <a:extLst>
                  <a:ext uri="{0D108BD9-81ED-4DB2-BD59-A6C34878D82A}">
                    <a16:rowId xmlns:a16="http://schemas.microsoft.com/office/drawing/2014/main" val="3421132397"/>
                  </a:ext>
                </a:extLst>
              </a:tr>
              <a:tr h="578940">
                <a:tc>
                  <a:txBody>
                    <a:bodyPr/>
                    <a:lstStyle/>
                    <a:p>
                      <a:pPr algn="l" fontAlgn="b"/>
                      <a:r>
                        <a:rPr lang="en-US" sz="1400" u="none" strike="noStrike">
                          <a:effectLst/>
                        </a:rPr>
                        <a:t>NCPDP</a:t>
                      </a:r>
                      <a:endParaRPr lang="en-US" sz="1400" b="0" i="0" u="none" strike="noStrike">
                        <a:solidFill>
                          <a:srgbClr val="000000"/>
                        </a:solidFill>
                        <a:effectLst/>
                        <a:latin typeface="Calibri" panose="020F0502020204030204" pitchFamily="34" charset="0"/>
                      </a:endParaRPr>
                    </a:p>
                  </a:txBody>
                  <a:tcPr marL="8659" marR="8659" marT="8659" marB="0" anchor="b"/>
                </a:tc>
                <a:tc>
                  <a:txBody>
                    <a:bodyPr/>
                    <a:lstStyle/>
                    <a:p>
                      <a:pPr algn="l" fontAlgn="b"/>
                      <a:r>
                        <a:rPr lang="en-US" sz="1400" u="none" strike="noStrike" dirty="0">
                          <a:effectLst/>
                        </a:rPr>
                        <a:t>Real Time Prescription Benefit Standard </a:t>
                      </a:r>
                      <a:endParaRPr lang="en-US" sz="1400" b="0" i="0" u="none" strike="noStrike" dirty="0">
                        <a:solidFill>
                          <a:srgbClr val="000000"/>
                        </a:solidFill>
                        <a:effectLst/>
                        <a:latin typeface="Calibri" panose="020F0502020204030204" pitchFamily="34" charset="0"/>
                      </a:endParaRPr>
                    </a:p>
                  </a:txBody>
                  <a:tcPr marL="8659" marR="8659" marT="8659" marB="0" anchor="b"/>
                </a:tc>
                <a:tc>
                  <a:txBody>
                    <a:bodyPr/>
                    <a:lstStyle/>
                    <a:p>
                      <a:pPr algn="l" fontAlgn="b"/>
                      <a:r>
                        <a:rPr lang="en-US" sz="1400" u="none" strike="noStrike">
                          <a:effectLst/>
                        </a:rPr>
                        <a:t>Pharmacy Benefits Inquiry and Response</a:t>
                      </a:r>
                      <a:endParaRPr lang="en-US" sz="1400" b="0" i="0" u="none" strike="noStrike">
                        <a:solidFill>
                          <a:srgbClr val="000000"/>
                        </a:solidFill>
                        <a:effectLst/>
                        <a:latin typeface="Calibri" panose="020F0502020204030204" pitchFamily="34" charset="0"/>
                      </a:endParaRPr>
                    </a:p>
                  </a:txBody>
                  <a:tcPr marL="8659" marR="8659" marT="8659" marB="0" anchor="b"/>
                </a:tc>
                <a:extLst>
                  <a:ext uri="{0D108BD9-81ED-4DB2-BD59-A6C34878D82A}">
                    <a16:rowId xmlns:a16="http://schemas.microsoft.com/office/drawing/2014/main" val="2078713449"/>
                  </a:ext>
                </a:extLst>
              </a:tr>
              <a:tr h="413530">
                <a:tc>
                  <a:txBody>
                    <a:bodyPr/>
                    <a:lstStyle/>
                    <a:p>
                      <a:pPr algn="l" fontAlgn="b"/>
                      <a:r>
                        <a:rPr lang="en-US" sz="1400" u="none" strike="noStrike">
                          <a:effectLst/>
                        </a:rPr>
                        <a:t>X12</a:t>
                      </a:r>
                      <a:endParaRPr lang="en-US" sz="1400" b="0" i="0" u="none" strike="noStrike">
                        <a:solidFill>
                          <a:srgbClr val="000000"/>
                        </a:solidFill>
                        <a:effectLst/>
                        <a:latin typeface="Calibri" panose="020F0502020204030204" pitchFamily="34" charset="0"/>
                      </a:endParaRPr>
                    </a:p>
                  </a:txBody>
                  <a:tcPr marL="8659" marR="8659" marT="8659" marB="0" anchor="b"/>
                </a:tc>
                <a:tc>
                  <a:txBody>
                    <a:bodyPr/>
                    <a:lstStyle/>
                    <a:p>
                      <a:pPr algn="l" fontAlgn="b"/>
                      <a:r>
                        <a:rPr lang="en-US" sz="1400" u="none" strike="noStrike">
                          <a:effectLst/>
                        </a:rPr>
                        <a:t>278 Transaction</a:t>
                      </a:r>
                      <a:endParaRPr lang="en-US" sz="1400" b="0" i="0" u="none" strike="noStrike">
                        <a:solidFill>
                          <a:srgbClr val="000000"/>
                        </a:solidFill>
                        <a:effectLst/>
                        <a:latin typeface="Calibri" panose="020F0502020204030204" pitchFamily="34" charset="0"/>
                      </a:endParaRPr>
                    </a:p>
                  </a:txBody>
                  <a:tcPr marL="8659" marR="8659" marT="8659" marB="0" anchor="b"/>
                </a:tc>
                <a:tc>
                  <a:txBody>
                    <a:bodyPr/>
                    <a:lstStyle/>
                    <a:p>
                      <a:pPr algn="l" fontAlgn="b"/>
                      <a:r>
                        <a:rPr lang="en-US" sz="1400" u="none" strike="noStrike">
                          <a:effectLst/>
                        </a:rPr>
                        <a:t>Health Care Services Review Information</a:t>
                      </a:r>
                      <a:endParaRPr lang="en-US" sz="1400" b="0" i="0" u="none" strike="noStrike">
                        <a:solidFill>
                          <a:srgbClr val="000000"/>
                        </a:solidFill>
                        <a:effectLst/>
                        <a:latin typeface="Calibri" panose="020F0502020204030204" pitchFamily="34" charset="0"/>
                      </a:endParaRPr>
                    </a:p>
                  </a:txBody>
                  <a:tcPr marL="8659" marR="8659" marT="8659" marB="0" anchor="b"/>
                </a:tc>
                <a:extLst>
                  <a:ext uri="{0D108BD9-81ED-4DB2-BD59-A6C34878D82A}">
                    <a16:rowId xmlns:a16="http://schemas.microsoft.com/office/drawing/2014/main" val="3241317823"/>
                  </a:ext>
                </a:extLst>
              </a:tr>
              <a:tr h="620292">
                <a:tc>
                  <a:txBody>
                    <a:bodyPr/>
                    <a:lstStyle/>
                    <a:p>
                      <a:pPr algn="l" fontAlgn="b"/>
                      <a:r>
                        <a:rPr lang="en-US" sz="1400" u="none" strike="noStrike">
                          <a:effectLst/>
                        </a:rPr>
                        <a:t>X12</a:t>
                      </a:r>
                      <a:endParaRPr lang="en-US" sz="1400" b="0" i="0" u="none" strike="noStrike">
                        <a:solidFill>
                          <a:srgbClr val="000000"/>
                        </a:solidFill>
                        <a:effectLst/>
                        <a:latin typeface="Calibri" panose="020F0502020204030204" pitchFamily="34" charset="0"/>
                      </a:endParaRPr>
                    </a:p>
                  </a:txBody>
                  <a:tcPr marL="8659" marR="8659" marT="8659" marB="0" anchor="b"/>
                </a:tc>
                <a:tc>
                  <a:txBody>
                    <a:bodyPr/>
                    <a:lstStyle/>
                    <a:p>
                      <a:pPr algn="l" fontAlgn="b"/>
                      <a:r>
                        <a:rPr lang="en-US" sz="1400" u="none" strike="noStrike">
                          <a:effectLst/>
                        </a:rPr>
                        <a:t>270/271 Transaction</a:t>
                      </a:r>
                      <a:endParaRPr lang="en-US" sz="1400" b="0" i="0" u="none" strike="noStrike">
                        <a:solidFill>
                          <a:srgbClr val="000000"/>
                        </a:solidFill>
                        <a:effectLst/>
                        <a:latin typeface="Calibri" panose="020F0502020204030204" pitchFamily="34" charset="0"/>
                      </a:endParaRPr>
                    </a:p>
                  </a:txBody>
                  <a:tcPr marL="8659" marR="8659" marT="8659" marB="0" anchor="b"/>
                </a:tc>
                <a:tc>
                  <a:txBody>
                    <a:bodyPr/>
                    <a:lstStyle/>
                    <a:p>
                      <a:pPr algn="l" fontAlgn="b"/>
                      <a:r>
                        <a:rPr lang="en-US" sz="1400" u="none" strike="noStrike">
                          <a:effectLst/>
                        </a:rPr>
                        <a:t>Health Care Eligibility Benefit Inquiry and Response</a:t>
                      </a:r>
                      <a:endParaRPr lang="en-US" sz="1400" b="0" i="0" u="none" strike="noStrike">
                        <a:solidFill>
                          <a:srgbClr val="000000"/>
                        </a:solidFill>
                        <a:effectLst/>
                        <a:latin typeface="Calibri" panose="020F0502020204030204" pitchFamily="34" charset="0"/>
                      </a:endParaRPr>
                    </a:p>
                  </a:txBody>
                  <a:tcPr marL="8659" marR="8659" marT="8659" marB="0" anchor="b"/>
                </a:tc>
                <a:extLst>
                  <a:ext uri="{0D108BD9-81ED-4DB2-BD59-A6C34878D82A}">
                    <a16:rowId xmlns:a16="http://schemas.microsoft.com/office/drawing/2014/main" val="3047555741"/>
                  </a:ext>
                </a:extLst>
              </a:tr>
              <a:tr h="1033822">
                <a:tc>
                  <a:txBody>
                    <a:bodyPr/>
                    <a:lstStyle/>
                    <a:p>
                      <a:pPr algn="l" fontAlgn="b"/>
                      <a:r>
                        <a:rPr lang="en-US" sz="1400" u="none" strike="noStrike">
                          <a:effectLst/>
                        </a:rPr>
                        <a:t>HL7</a:t>
                      </a:r>
                      <a:endParaRPr lang="en-US" sz="1400" b="0" i="0" u="none" strike="noStrike">
                        <a:solidFill>
                          <a:srgbClr val="000000"/>
                        </a:solidFill>
                        <a:effectLst/>
                        <a:latin typeface="Calibri" panose="020F0502020204030204" pitchFamily="34" charset="0"/>
                      </a:endParaRPr>
                    </a:p>
                  </a:txBody>
                  <a:tcPr marL="8659" marR="8659" marT="8659" marB="0" anchor="b"/>
                </a:tc>
                <a:tc>
                  <a:txBody>
                    <a:bodyPr/>
                    <a:lstStyle/>
                    <a:p>
                      <a:pPr algn="l" fontAlgn="b"/>
                      <a:r>
                        <a:rPr lang="en-US" sz="1400" u="none" strike="noStrike">
                          <a:effectLst/>
                        </a:rPr>
                        <a:t>Fast Healthcare Interoperability Resources (FHIR®)</a:t>
                      </a:r>
                      <a:endParaRPr lang="en-US" sz="1400" b="0" i="0" u="none" strike="noStrike">
                        <a:solidFill>
                          <a:srgbClr val="000000"/>
                        </a:solidFill>
                        <a:effectLst/>
                        <a:latin typeface="Calibri" panose="020F0502020204030204" pitchFamily="34" charset="0"/>
                      </a:endParaRPr>
                    </a:p>
                  </a:txBody>
                  <a:tcPr marL="8659" marR="8659" marT="8659" marB="0" anchor="b"/>
                </a:tc>
                <a:tc>
                  <a:txBody>
                    <a:bodyPr/>
                    <a:lstStyle/>
                    <a:p>
                      <a:pPr algn="l" fontAlgn="b"/>
                      <a:r>
                        <a:rPr lang="en-US" sz="1400" u="none" strike="noStrike" dirty="0">
                          <a:effectLst/>
                        </a:rPr>
                        <a:t>Application Programming Interface (API) for exchanging health records information</a:t>
                      </a:r>
                      <a:endParaRPr lang="en-US" sz="1400" b="0" i="0" u="none" strike="noStrike" dirty="0">
                        <a:solidFill>
                          <a:srgbClr val="000000"/>
                        </a:solidFill>
                        <a:effectLst/>
                        <a:latin typeface="Calibri" panose="020F0502020204030204" pitchFamily="34" charset="0"/>
                      </a:endParaRPr>
                    </a:p>
                  </a:txBody>
                  <a:tcPr marL="8659" marR="8659" marT="8659" marB="0" anchor="b"/>
                </a:tc>
                <a:extLst>
                  <a:ext uri="{0D108BD9-81ED-4DB2-BD59-A6C34878D82A}">
                    <a16:rowId xmlns:a16="http://schemas.microsoft.com/office/drawing/2014/main" val="3783979807"/>
                  </a:ext>
                </a:extLst>
              </a:tr>
            </a:tbl>
          </a:graphicData>
        </a:graphic>
      </p:graphicFrame>
      <p:pic>
        <p:nvPicPr>
          <p:cNvPr id="6" name="Picture 5" descr="A picture containing clock, meter&#10;&#10;Description automatically generated">
            <a:extLst>
              <a:ext uri="{FF2B5EF4-FFF2-40B4-BE49-F238E27FC236}">
                <a16:creationId xmlns:a16="http://schemas.microsoft.com/office/drawing/2014/main" id="{26DFDE2D-C774-4347-8264-9037531B8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252832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White Paper Next Steps</a:t>
            </a:r>
          </a:p>
        </p:txBody>
      </p:sp>
      <p:sp>
        <p:nvSpPr>
          <p:cNvPr id="14" name="Content Placeholder 13"/>
          <p:cNvSpPr>
            <a:spLocks noGrp="1"/>
          </p:cNvSpPr>
          <p:nvPr>
            <p:ph idx="1"/>
          </p:nvPr>
        </p:nvSpPr>
        <p:spPr/>
        <p:txBody>
          <a:bodyPr>
            <a:normAutofit/>
          </a:bodyPr>
          <a:lstStyle/>
          <a:p>
            <a:r>
              <a:rPr lang="en-US" sz="2400" b="0" dirty="0"/>
              <a:t>Sharing with appropriate audiences</a:t>
            </a:r>
          </a:p>
          <a:p>
            <a:r>
              <a:rPr lang="en-US" sz="2400" b="0" dirty="0"/>
              <a:t>Revisions to support non-specialty settings</a:t>
            </a:r>
          </a:p>
          <a:p>
            <a:r>
              <a:rPr lang="en-US" sz="2400" b="0" dirty="0"/>
              <a:t>Leverage existing functionality to improve data exchange</a:t>
            </a:r>
          </a:p>
          <a:p>
            <a:r>
              <a:rPr lang="en-US" sz="2400" b="0" dirty="0"/>
              <a:t>Identify standards development/enhancement opportunities</a:t>
            </a:r>
          </a:p>
        </p:txBody>
      </p:sp>
      <p:pic>
        <p:nvPicPr>
          <p:cNvPr id="7" name="Picture 6" descr="A picture containing clock, meter&#10;&#10;Description automatically generated">
            <a:extLst>
              <a:ext uri="{FF2B5EF4-FFF2-40B4-BE49-F238E27FC236}">
                <a16:creationId xmlns:a16="http://schemas.microsoft.com/office/drawing/2014/main" id="{79B6C779-2A04-4224-81A0-B4A747165A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611510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6" name="Title 5"/>
          <p:cNvSpPr>
            <a:spLocks noGrp="1"/>
          </p:cNvSpPr>
          <p:nvPr>
            <p:ph type="title" idx="4294967295"/>
          </p:nvPr>
        </p:nvSpPr>
        <p:spPr>
          <a:xfrm>
            <a:off x="2124635" y="2485410"/>
            <a:ext cx="7812741" cy="2053954"/>
          </a:xfrm>
          <a:prstGeom prst="rect">
            <a:avLst/>
          </a:prstGeom>
        </p:spPr>
        <p:txBody>
          <a:bodyPr/>
          <a:lstStyle/>
          <a:p>
            <a:r>
              <a:rPr lang="en-US" sz="4400" i="0" dirty="0">
                <a:solidFill>
                  <a:schemeClr val="bg1"/>
                </a:solidFill>
                <a:latin typeface="Prometo"/>
              </a:rPr>
              <a:t>Collaboration Amongst Standard Organizations</a:t>
            </a:r>
            <a:endParaRPr lang="en-US" sz="4400" dirty="0">
              <a:solidFill>
                <a:schemeClr val="bg1"/>
              </a:solidFill>
              <a:latin typeface="Prometo"/>
            </a:endParaRPr>
          </a:p>
        </p:txBody>
      </p:sp>
      <p:pic>
        <p:nvPicPr>
          <p:cNvPr id="8" name="Picture 7" descr="Logo&#10;&#10;Description automatically generated">
            <a:extLst>
              <a:ext uri="{FF2B5EF4-FFF2-40B4-BE49-F238E27FC236}">
                <a16:creationId xmlns:a16="http://schemas.microsoft.com/office/drawing/2014/main" id="{57ADE1E2-E5EF-4318-B9FD-78FD0CE514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8285" y="6288297"/>
            <a:ext cx="1421716" cy="430926"/>
          </a:xfrm>
          <a:prstGeom prst="rect">
            <a:avLst/>
          </a:prstGeom>
        </p:spPr>
      </p:pic>
    </p:spTree>
    <p:extLst>
      <p:ext uri="{BB962C8B-B14F-4D97-AF65-F5344CB8AC3E}">
        <p14:creationId xmlns:p14="http://schemas.microsoft.com/office/powerpoint/2010/main" val="3009076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2FD87-1A30-4DC8-A2DF-8B21F4C90FEF}"/>
              </a:ext>
            </a:extLst>
          </p:cNvPr>
          <p:cNvSpPr>
            <a:spLocks noGrp="1"/>
          </p:cNvSpPr>
          <p:nvPr>
            <p:ph type="title"/>
          </p:nvPr>
        </p:nvSpPr>
        <p:spPr/>
        <p:txBody>
          <a:bodyPr/>
          <a:lstStyle/>
          <a:p>
            <a:r>
              <a:rPr lang="en-US" dirty="0"/>
              <a:t>Collaboration with other Standards Development Organizations (SDOs)</a:t>
            </a:r>
          </a:p>
        </p:txBody>
      </p:sp>
      <p:sp>
        <p:nvSpPr>
          <p:cNvPr id="3" name="Content Placeholder 2">
            <a:extLst>
              <a:ext uri="{FF2B5EF4-FFF2-40B4-BE49-F238E27FC236}">
                <a16:creationId xmlns:a16="http://schemas.microsoft.com/office/drawing/2014/main" id="{4577B0C6-343B-46DB-AD3A-12BE092461BC}"/>
              </a:ext>
            </a:extLst>
          </p:cNvPr>
          <p:cNvSpPr>
            <a:spLocks noGrp="1"/>
          </p:cNvSpPr>
          <p:nvPr>
            <p:ph idx="1"/>
          </p:nvPr>
        </p:nvSpPr>
        <p:spPr>
          <a:xfrm>
            <a:off x="854698" y="2377175"/>
            <a:ext cx="9833429" cy="3429000"/>
          </a:xfrm>
        </p:spPr>
        <p:txBody>
          <a:bodyPr/>
          <a:lstStyle/>
          <a:p>
            <a:r>
              <a:rPr lang="en-US" dirty="0"/>
              <a:t>Health Level 7 (HL7)</a:t>
            </a:r>
          </a:p>
          <a:p>
            <a:pPr lvl="1"/>
            <a:r>
              <a:rPr lang="en-US" dirty="0"/>
              <a:t>Use of FHIR standard to support specialty pharmacy enrollment</a:t>
            </a:r>
          </a:p>
          <a:p>
            <a:pPr lvl="1"/>
            <a:r>
              <a:rPr lang="en-US" dirty="0"/>
              <a:t>Exploring use of FHIR to enable exchange of patient consent data</a:t>
            </a:r>
          </a:p>
          <a:p>
            <a:r>
              <a:rPr lang="en-US" dirty="0"/>
              <a:t>X12</a:t>
            </a:r>
          </a:p>
          <a:p>
            <a:pPr lvl="1"/>
            <a:r>
              <a:rPr lang="en-US" dirty="0"/>
              <a:t>Worked with X12 to develop guidance for inventory reporting </a:t>
            </a:r>
          </a:p>
          <a:p>
            <a:pPr lvl="1"/>
            <a:r>
              <a:rPr lang="en-US" dirty="0"/>
              <a:t>Approved by NCPDP membership; awaiting approval by X12 membership</a:t>
            </a:r>
          </a:p>
        </p:txBody>
      </p:sp>
      <p:sp>
        <p:nvSpPr>
          <p:cNvPr id="4" name="Slide Number Placeholder 3">
            <a:extLst>
              <a:ext uri="{FF2B5EF4-FFF2-40B4-BE49-F238E27FC236}">
                <a16:creationId xmlns:a16="http://schemas.microsoft.com/office/drawing/2014/main" id="{6F816F6A-199E-4D1E-924B-62B1150A86D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6" name="Picture 5" descr="A picture containing clock, meter&#10;&#10;Description automatically generated">
            <a:extLst>
              <a:ext uri="{FF2B5EF4-FFF2-40B4-BE49-F238E27FC236}">
                <a16:creationId xmlns:a16="http://schemas.microsoft.com/office/drawing/2014/main" id="{16065B32-7482-4BD4-89E7-472C6F5F7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859802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HL7</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54699" y="2191496"/>
            <a:ext cx="10278522" cy="4377207"/>
          </a:xfrm>
        </p:spPr>
        <p:txBody>
          <a:bodyPr>
            <a:normAutofit/>
          </a:bodyPr>
          <a:lstStyle/>
          <a:p>
            <a:pPr marL="0" indent="0">
              <a:buNone/>
            </a:pPr>
            <a:r>
              <a:rPr lang="en-US" b="0" i="0" dirty="0">
                <a:effectLst/>
                <a:latin typeface="+mn-lt"/>
              </a:rPr>
              <a:t>Founded in 1987, Health Level Seven International (HL7) is a not-for-profit, ANSI-accredited standards developing organization dedicated to providing a comprehensive framework and related standards for the exchange, integration, sharing and retrieval of electronic health information that supports clinical practice and the management, delivery and evaluation of health services.</a:t>
            </a:r>
          </a:p>
        </p:txBody>
      </p:sp>
      <p:pic>
        <p:nvPicPr>
          <p:cNvPr id="5" name="Picture 4" descr="A picture containing clock, meter&#10;&#10;Description automatically generated">
            <a:extLst>
              <a:ext uri="{FF2B5EF4-FFF2-40B4-BE49-F238E27FC236}">
                <a16:creationId xmlns:a16="http://schemas.microsoft.com/office/drawing/2014/main" id="{86E52CD6-38A8-4DAE-8B24-EC2F4EF01C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3637889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HL7 Standards</a:t>
            </a:r>
          </a:p>
        </p:txBody>
      </p:sp>
      <p:sp>
        <p:nvSpPr>
          <p:cNvPr id="3" name="Content Placeholder 2"/>
          <p:cNvSpPr>
            <a:spLocks noGrp="1"/>
          </p:cNvSpPr>
          <p:nvPr>
            <p:ph idx="1"/>
          </p:nvPr>
        </p:nvSpPr>
        <p:spPr/>
        <p:txBody>
          <a:bodyPr>
            <a:normAutofit fontScale="70000" lnSpcReduction="20000"/>
          </a:bodyPr>
          <a:lstStyle/>
          <a:p>
            <a:r>
              <a:rPr lang="en-US" sz="2000" i="0" dirty="0">
                <a:solidFill>
                  <a:srgbClr val="5B5B5B"/>
                </a:solidFill>
                <a:effectLst/>
                <a:latin typeface="+mn-lt"/>
              </a:rPr>
              <a:t>FHIR</a:t>
            </a:r>
            <a:r>
              <a:rPr lang="en-US" sz="2000" b="0" i="0" dirty="0">
                <a:solidFill>
                  <a:srgbClr val="5B5B5B"/>
                </a:solidFill>
                <a:effectLst/>
                <a:latin typeface="+mn-lt"/>
              </a:rPr>
              <a:t> is an interoperability standard intended to facilitate the exchange of healthcare information between healthcare providers, patients, caregivers, payers, researchers, and any one else involved in the healthcare ecosystem. It consists of 2 main parts – a content model in the form of ‘resources’, and a specification for the exchange of these resources in the form of real-time RESTful interfaces as well as messaging and Documents.</a:t>
            </a:r>
          </a:p>
          <a:p>
            <a:pPr algn="l"/>
            <a:r>
              <a:rPr lang="en-US" sz="2000" b="0" i="0" dirty="0">
                <a:solidFill>
                  <a:srgbClr val="5B5B5B"/>
                </a:solidFill>
                <a:effectLst/>
                <a:latin typeface="+mn-lt"/>
              </a:rPr>
              <a:t>The HL7 Version 3 </a:t>
            </a:r>
            <a:r>
              <a:rPr lang="en-US" sz="2000" i="0" dirty="0">
                <a:solidFill>
                  <a:srgbClr val="5B5B5B"/>
                </a:solidFill>
                <a:effectLst/>
                <a:latin typeface="+mn-lt"/>
              </a:rPr>
              <a:t>Clinical Document Architecture (CDA®) </a:t>
            </a:r>
            <a:r>
              <a:rPr lang="en-US" sz="2000" b="0" i="0" dirty="0">
                <a:solidFill>
                  <a:srgbClr val="5B5B5B"/>
                </a:solidFill>
                <a:effectLst/>
                <a:latin typeface="+mn-lt"/>
              </a:rPr>
              <a:t>is a document markup standard that specifies the structure and semantics of "clinical documents" for the purpose of exchange between healthcare providers and patients. It defines a clinical document as having the following six characteristics: 1) Persistence, 2) Stewardship, 3) Potential for authentication, 4) Context, 5) Wholeness and 6) Human readability.</a:t>
            </a:r>
          </a:p>
          <a:p>
            <a:pPr algn="l"/>
            <a:r>
              <a:rPr lang="en-US" sz="2000" b="0" i="0" dirty="0">
                <a:solidFill>
                  <a:srgbClr val="5B5B5B"/>
                </a:solidFill>
                <a:effectLst/>
                <a:latin typeface="+mn-lt"/>
              </a:rPr>
              <a:t>A CDA can contain any type of clinical content -- typical CDA documents would be a Discharge Summary, Imaging Report, Admission &amp; Physical, Pathology Report and more. The most popular use is for inter-enterprise information exchange, such as is envisioned for a US Health Information Exchange (HIE).</a:t>
            </a:r>
          </a:p>
          <a:p>
            <a:endParaRPr lang="en-US" sz="2400" dirty="0">
              <a:latin typeface="+mn-lt"/>
            </a:endParaRPr>
          </a:p>
          <a:p>
            <a:endParaRPr lang="en-US" dirty="0">
              <a:latin typeface="+mn-lt"/>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6" name="Picture 5" descr="A picture containing clock, meter&#10;&#10;Description automatically generated">
            <a:extLst>
              <a:ext uri="{FF2B5EF4-FFF2-40B4-BE49-F238E27FC236}">
                <a16:creationId xmlns:a16="http://schemas.microsoft.com/office/drawing/2014/main" id="{0397DC31-FB58-4855-A70D-FC0FD5AC51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119829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6534-86DA-4151-AD7A-A5FB10B913C5}"/>
              </a:ext>
            </a:extLst>
          </p:cNvPr>
          <p:cNvSpPr>
            <a:spLocks noGrp="1"/>
          </p:cNvSpPr>
          <p:nvPr>
            <p:ph type="title"/>
          </p:nvPr>
        </p:nvSpPr>
        <p:spPr/>
        <p:txBody>
          <a:bodyPr/>
          <a:lstStyle/>
          <a:p>
            <a:r>
              <a:rPr lang="en-US" dirty="0"/>
              <a:t>X12</a:t>
            </a:r>
          </a:p>
        </p:txBody>
      </p:sp>
      <p:sp>
        <p:nvSpPr>
          <p:cNvPr id="3" name="Content Placeholder 2">
            <a:extLst>
              <a:ext uri="{FF2B5EF4-FFF2-40B4-BE49-F238E27FC236}">
                <a16:creationId xmlns:a16="http://schemas.microsoft.com/office/drawing/2014/main" id="{F3A29D18-9904-4C95-AA34-67583E5FCA33}"/>
              </a:ext>
            </a:extLst>
          </p:cNvPr>
          <p:cNvSpPr>
            <a:spLocks noGrp="1"/>
          </p:cNvSpPr>
          <p:nvPr>
            <p:ph idx="1"/>
          </p:nvPr>
        </p:nvSpPr>
        <p:spPr/>
        <p:txBody>
          <a:bodyPr/>
          <a:lstStyle/>
          <a:p>
            <a:r>
              <a:rPr lang="en-US" b="0" i="0" dirty="0">
                <a:effectLst/>
                <a:latin typeface="+mn-lt"/>
              </a:rPr>
              <a:t>X12, chartered by the American National Standards Institute for more than 40 years, develops and maintains EDI standards and XML schemas which drive business processes globally. X12's diverse membership includes technologists and business process experts in health care, insurance, transportation, finance, government, supply chain and other industries.</a:t>
            </a:r>
            <a:endParaRPr lang="en-US" dirty="0">
              <a:latin typeface="+mn-lt"/>
            </a:endParaRPr>
          </a:p>
        </p:txBody>
      </p:sp>
      <p:sp>
        <p:nvSpPr>
          <p:cNvPr id="4" name="Slide Number Placeholder 3">
            <a:extLst>
              <a:ext uri="{FF2B5EF4-FFF2-40B4-BE49-F238E27FC236}">
                <a16:creationId xmlns:a16="http://schemas.microsoft.com/office/drawing/2014/main" id="{3F229262-1BCC-4248-87E6-AF9B39ACF5C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6" name="Picture 5" descr="A picture containing clock, meter&#10;&#10;Description automatically generated">
            <a:extLst>
              <a:ext uri="{FF2B5EF4-FFF2-40B4-BE49-F238E27FC236}">
                <a16:creationId xmlns:a16="http://schemas.microsoft.com/office/drawing/2014/main" id="{0D8653AF-843E-439F-9ECA-20C604D803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4219345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C06C4-33F6-44F9-BC07-8A7FEEFF017F}"/>
              </a:ext>
            </a:extLst>
          </p:cNvPr>
          <p:cNvSpPr>
            <a:spLocks noGrp="1"/>
          </p:cNvSpPr>
          <p:nvPr>
            <p:ph type="title"/>
          </p:nvPr>
        </p:nvSpPr>
        <p:spPr/>
        <p:txBody>
          <a:bodyPr/>
          <a:lstStyle/>
          <a:p>
            <a:r>
              <a:rPr lang="en-US" dirty="0"/>
              <a:t>X12 Subcommittees</a:t>
            </a:r>
          </a:p>
        </p:txBody>
      </p:sp>
      <p:sp>
        <p:nvSpPr>
          <p:cNvPr id="3" name="Content Placeholder 2">
            <a:extLst>
              <a:ext uri="{FF2B5EF4-FFF2-40B4-BE49-F238E27FC236}">
                <a16:creationId xmlns:a16="http://schemas.microsoft.com/office/drawing/2014/main" id="{999448C4-517B-447C-B44F-F7756AD16117}"/>
              </a:ext>
            </a:extLst>
          </p:cNvPr>
          <p:cNvSpPr>
            <a:spLocks noGrp="1"/>
          </p:cNvSpPr>
          <p:nvPr>
            <p:ph idx="1"/>
          </p:nvPr>
        </p:nvSpPr>
        <p:spPr/>
        <p:txBody>
          <a:bodyPr/>
          <a:lstStyle/>
          <a:p>
            <a:pPr algn="l">
              <a:buFont typeface="Arial" panose="020B0604020202020204" pitchFamily="34" charset="0"/>
              <a:buChar char="•"/>
            </a:pPr>
            <a:r>
              <a:rPr lang="en-US" sz="1800" b="0" i="0" u="none" strike="noStrike" dirty="0">
                <a:solidFill>
                  <a:schemeClr val="tx1"/>
                </a:solidFill>
                <a:effectLst/>
                <a:latin typeface="+mn-lt"/>
              </a:rPr>
              <a:t>X12C – Communications and Controls</a:t>
            </a:r>
            <a:endParaRPr lang="en-US" sz="1800" b="0" i="0" dirty="0">
              <a:solidFill>
                <a:schemeClr val="tx1"/>
              </a:solidFill>
              <a:effectLst/>
              <a:latin typeface="+mn-lt"/>
            </a:endParaRPr>
          </a:p>
          <a:p>
            <a:pPr algn="l">
              <a:buFont typeface="Arial" panose="020B0604020202020204" pitchFamily="34" charset="0"/>
              <a:buChar char="•"/>
            </a:pPr>
            <a:r>
              <a:rPr lang="en-US" sz="1800" b="0" i="0" u="none" strike="noStrike" dirty="0">
                <a:solidFill>
                  <a:schemeClr val="tx1"/>
                </a:solidFill>
                <a:effectLst/>
                <a:latin typeface="+mn-lt"/>
              </a:rPr>
              <a:t>X12F – Finance</a:t>
            </a:r>
            <a:endParaRPr lang="en-US" sz="1800" b="0" i="0" dirty="0">
              <a:solidFill>
                <a:schemeClr val="tx1"/>
              </a:solidFill>
              <a:effectLst/>
              <a:latin typeface="+mn-lt"/>
            </a:endParaRPr>
          </a:p>
          <a:p>
            <a:pPr algn="l">
              <a:buFont typeface="Arial" panose="020B0604020202020204" pitchFamily="34" charset="0"/>
              <a:buChar char="•"/>
            </a:pPr>
            <a:r>
              <a:rPr lang="en-US" sz="1800" b="0" i="0" u="none" strike="noStrike" dirty="0">
                <a:solidFill>
                  <a:schemeClr val="tx1"/>
                </a:solidFill>
                <a:effectLst/>
                <a:latin typeface="+mn-lt"/>
              </a:rPr>
              <a:t>X12I – Transportation</a:t>
            </a:r>
            <a:endParaRPr lang="en-US" sz="1800" b="0" i="0" dirty="0">
              <a:solidFill>
                <a:schemeClr val="tx1"/>
              </a:solidFill>
              <a:effectLst/>
              <a:latin typeface="+mn-lt"/>
            </a:endParaRPr>
          </a:p>
          <a:p>
            <a:pPr algn="l">
              <a:buFont typeface="Arial" panose="020B0604020202020204" pitchFamily="34" charset="0"/>
              <a:buChar char="•"/>
            </a:pPr>
            <a:r>
              <a:rPr lang="en-US" sz="1800" b="0" i="0" u="none" strike="noStrike" dirty="0">
                <a:solidFill>
                  <a:schemeClr val="tx1"/>
                </a:solidFill>
                <a:effectLst/>
                <a:latin typeface="+mn-lt"/>
              </a:rPr>
              <a:t>X12J – Technical Assessment</a:t>
            </a:r>
            <a:endParaRPr lang="en-US" sz="1800" b="0" i="0" dirty="0">
              <a:solidFill>
                <a:schemeClr val="tx1"/>
              </a:solidFill>
              <a:effectLst/>
              <a:latin typeface="+mn-lt"/>
            </a:endParaRPr>
          </a:p>
          <a:p>
            <a:pPr algn="l">
              <a:buFont typeface="Arial" panose="020B0604020202020204" pitchFamily="34" charset="0"/>
              <a:buChar char="•"/>
            </a:pPr>
            <a:r>
              <a:rPr lang="en-US" sz="1800" b="0" i="0" u="none" strike="noStrike" dirty="0">
                <a:solidFill>
                  <a:schemeClr val="tx1"/>
                </a:solidFill>
                <a:effectLst/>
                <a:latin typeface="+mn-lt"/>
              </a:rPr>
              <a:t>X12M – Supply Chain</a:t>
            </a:r>
            <a:endParaRPr lang="en-US" sz="1800" b="0" i="0" dirty="0">
              <a:solidFill>
                <a:schemeClr val="tx1"/>
              </a:solidFill>
              <a:effectLst/>
              <a:latin typeface="+mn-lt"/>
            </a:endParaRPr>
          </a:p>
          <a:p>
            <a:pPr algn="l">
              <a:buFont typeface="Arial" panose="020B0604020202020204" pitchFamily="34" charset="0"/>
              <a:buChar char="•"/>
            </a:pPr>
            <a:r>
              <a:rPr lang="en-US" sz="1800" i="0" u="none" strike="noStrike" dirty="0">
                <a:solidFill>
                  <a:srgbClr val="525261"/>
                </a:solidFill>
                <a:effectLst/>
                <a:latin typeface="+mn-lt"/>
                <a:hlinkClick r:id="rId3"/>
              </a:rPr>
              <a:t>X12N – Insurance</a:t>
            </a:r>
            <a:endParaRPr lang="en-US" sz="1800" i="0" dirty="0">
              <a:solidFill>
                <a:srgbClr val="525261"/>
              </a:solidFill>
              <a:effectLst/>
              <a:latin typeface="+mn-lt"/>
            </a:endParaRPr>
          </a:p>
          <a:p>
            <a:endParaRPr lang="en-US" dirty="0">
              <a:latin typeface="+mn-lt"/>
            </a:endParaRPr>
          </a:p>
        </p:txBody>
      </p:sp>
      <p:sp>
        <p:nvSpPr>
          <p:cNvPr id="4" name="Slide Number Placeholder 3">
            <a:extLst>
              <a:ext uri="{FF2B5EF4-FFF2-40B4-BE49-F238E27FC236}">
                <a16:creationId xmlns:a16="http://schemas.microsoft.com/office/drawing/2014/main" id="{2FEF666F-87F4-4A14-B854-8A3C0EA4E69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6" name="Picture 5" descr="A picture containing clock, meter&#10;&#10;Description automatically generated">
            <a:extLst>
              <a:ext uri="{FF2B5EF4-FFF2-40B4-BE49-F238E27FC236}">
                <a16:creationId xmlns:a16="http://schemas.microsoft.com/office/drawing/2014/main" id="{DA7CAEF5-792C-41A9-A288-5A040FF8F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3697109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3C40-759D-4497-84A6-F934EA43571A}"/>
              </a:ext>
            </a:extLst>
          </p:cNvPr>
          <p:cNvSpPr>
            <a:spLocks noGrp="1"/>
          </p:cNvSpPr>
          <p:nvPr>
            <p:ph type="title"/>
          </p:nvPr>
        </p:nvSpPr>
        <p:spPr/>
        <p:txBody>
          <a:bodyPr/>
          <a:lstStyle/>
          <a:p>
            <a:r>
              <a:rPr lang="en-US" dirty="0"/>
              <a:t>X12N - Insurance</a:t>
            </a:r>
          </a:p>
        </p:txBody>
      </p:sp>
      <p:sp>
        <p:nvSpPr>
          <p:cNvPr id="3" name="Content Placeholder 2">
            <a:extLst>
              <a:ext uri="{FF2B5EF4-FFF2-40B4-BE49-F238E27FC236}">
                <a16:creationId xmlns:a16="http://schemas.microsoft.com/office/drawing/2014/main" id="{CAB20661-7DE0-4746-8B68-814B0C67FAA1}"/>
              </a:ext>
            </a:extLst>
          </p:cNvPr>
          <p:cNvSpPr>
            <a:spLocks noGrp="1"/>
          </p:cNvSpPr>
          <p:nvPr>
            <p:ph idx="1"/>
          </p:nvPr>
        </p:nvSpPr>
        <p:spPr/>
        <p:txBody>
          <a:bodyPr>
            <a:normAutofit/>
          </a:bodyPr>
          <a:lstStyle/>
          <a:p>
            <a:r>
              <a:rPr lang="en-US" dirty="0">
                <a:latin typeface="+mn-lt"/>
              </a:rPr>
              <a:t>Responsible for development and maintenance of HIPAA-named transactions</a:t>
            </a:r>
          </a:p>
          <a:p>
            <a:pPr lvl="1"/>
            <a:r>
              <a:rPr lang="en-US" sz="2000" b="0" i="0" dirty="0">
                <a:solidFill>
                  <a:srgbClr val="363640"/>
                </a:solidFill>
                <a:effectLst/>
                <a:latin typeface="+mn-lt"/>
              </a:rPr>
              <a:t>Health Care Eligibility/Benefit Inquiry and Information Response (270/271)</a:t>
            </a:r>
          </a:p>
          <a:p>
            <a:pPr lvl="1"/>
            <a:r>
              <a:rPr lang="en-US" sz="2000" b="0" i="0" dirty="0">
                <a:solidFill>
                  <a:srgbClr val="363640"/>
                </a:solidFill>
                <a:effectLst/>
                <a:latin typeface="+mn-lt"/>
              </a:rPr>
              <a:t>Health Care Claim: Professional, Institutional, and Dental (837)</a:t>
            </a:r>
          </a:p>
          <a:p>
            <a:pPr lvl="1"/>
            <a:r>
              <a:rPr lang="en-US" sz="2000" b="0" i="0" dirty="0">
                <a:solidFill>
                  <a:srgbClr val="363640"/>
                </a:solidFill>
                <a:effectLst/>
                <a:latin typeface="+mn-lt"/>
              </a:rPr>
              <a:t>Health Care Payment/Advice (835)</a:t>
            </a:r>
          </a:p>
          <a:p>
            <a:pPr lvl="1"/>
            <a:r>
              <a:rPr lang="en-US" sz="2000" dirty="0">
                <a:solidFill>
                  <a:srgbClr val="363640"/>
                </a:solidFill>
                <a:latin typeface="+mn-lt"/>
              </a:rPr>
              <a:t>Health Care Services Review Information (278)</a:t>
            </a:r>
            <a:endParaRPr lang="en-US" sz="2000" b="0" i="0" dirty="0">
              <a:solidFill>
                <a:srgbClr val="363640"/>
              </a:solidFill>
              <a:effectLst/>
              <a:latin typeface="+mn-lt"/>
            </a:endParaRPr>
          </a:p>
          <a:p>
            <a:pPr lvl="1"/>
            <a:endParaRPr lang="en-US" sz="2000" dirty="0">
              <a:latin typeface="+mn-lt"/>
            </a:endParaRPr>
          </a:p>
        </p:txBody>
      </p:sp>
      <p:sp>
        <p:nvSpPr>
          <p:cNvPr id="4" name="Slide Number Placeholder 3">
            <a:extLst>
              <a:ext uri="{FF2B5EF4-FFF2-40B4-BE49-F238E27FC236}">
                <a16:creationId xmlns:a16="http://schemas.microsoft.com/office/drawing/2014/main" id="{0D7E2CEE-667F-4D08-8072-612DE14321D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6" name="Picture 5" descr="A picture containing clock, meter&#10;&#10;Description automatically generated">
            <a:extLst>
              <a:ext uri="{FF2B5EF4-FFF2-40B4-BE49-F238E27FC236}">
                <a16:creationId xmlns:a16="http://schemas.microsoft.com/office/drawing/2014/main" id="{9D5CB683-DD19-4D58-A69B-E2994F70E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4246719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Where else is NCPDP involved?</a:t>
            </a:r>
          </a:p>
        </p:txBody>
      </p:sp>
      <p:sp>
        <p:nvSpPr>
          <p:cNvPr id="5" name="TextBox 4">
            <a:extLst>
              <a:ext uri="{FF2B5EF4-FFF2-40B4-BE49-F238E27FC236}">
                <a16:creationId xmlns:a16="http://schemas.microsoft.com/office/drawing/2014/main" id="{90947C82-8426-47E2-9385-CCEC7B456F46}"/>
              </a:ext>
            </a:extLst>
          </p:cNvPr>
          <p:cNvSpPr txBox="1"/>
          <p:nvPr/>
        </p:nvSpPr>
        <p:spPr>
          <a:xfrm>
            <a:off x="3797365" y="4965764"/>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HL7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6" name="TextBox 5">
            <a:extLst>
              <a:ext uri="{FF2B5EF4-FFF2-40B4-BE49-F238E27FC236}">
                <a16:creationId xmlns:a16="http://schemas.microsoft.com/office/drawing/2014/main" id="{43F142AB-A1DB-486A-B19A-F836FB9BABE6}"/>
              </a:ext>
            </a:extLst>
          </p:cNvPr>
          <p:cNvSpPr txBox="1"/>
          <p:nvPr/>
        </p:nvSpPr>
        <p:spPr>
          <a:xfrm>
            <a:off x="8805566" y="5405356"/>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X12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E62A3D8D-77EC-41E3-95DD-D4655018FD54}"/>
              </a:ext>
            </a:extLst>
          </p:cNvPr>
          <p:cNvSpPr txBox="1"/>
          <p:nvPr/>
        </p:nvSpPr>
        <p:spPr>
          <a:xfrm>
            <a:off x="8805565" y="4384932"/>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WEDI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B8E3C82C-114B-4670-9EB5-5D06527BC67A}"/>
              </a:ext>
            </a:extLst>
          </p:cNvPr>
          <p:cNvSpPr txBox="1"/>
          <p:nvPr/>
        </p:nvSpPr>
        <p:spPr>
          <a:xfrm>
            <a:off x="1321932" y="3874102"/>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ASHP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AD3991BE-A53C-4E42-9D6E-58EC33DB2B8B}"/>
              </a:ext>
            </a:extLst>
          </p:cNvPr>
          <p:cNvSpPr txBox="1"/>
          <p:nvPr/>
        </p:nvSpPr>
        <p:spPr>
          <a:xfrm>
            <a:off x="6206681" y="4965764"/>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ONC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FF9E7BA8-E7DF-4969-8759-5504615A12EF}"/>
              </a:ext>
            </a:extLst>
          </p:cNvPr>
          <p:cNvSpPr txBox="1"/>
          <p:nvPr/>
        </p:nvSpPr>
        <p:spPr>
          <a:xfrm>
            <a:off x="3809997" y="3874100"/>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HIMSS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0" name="TextBox 19">
            <a:extLst>
              <a:ext uri="{FF2B5EF4-FFF2-40B4-BE49-F238E27FC236}">
                <a16:creationId xmlns:a16="http://schemas.microsoft.com/office/drawing/2014/main" id="{4CA45F93-94F6-407B-AE39-AF348A8DE777}"/>
              </a:ext>
            </a:extLst>
          </p:cNvPr>
          <p:cNvSpPr txBox="1"/>
          <p:nvPr/>
        </p:nvSpPr>
        <p:spPr>
          <a:xfrm>
            <a:off x="6206681" y="3862533"/>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NCPA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2" name="TextBox 21">
            <a:extLst>
              <a:ext uri="{FF2B5EF4-FFF2-40B4-BE49-F238E27FC236}">
                <a16:creationId xmlns:a16="http://schemas.microsoft.com/office/drawing/2014/main" id="{651CE556-758A-4C75-9D0D-B7401BAF4F87}"/>
              </a:ext>
            </a:extLst>
          </p:cNvPr>
          <p:cNvSpPr txBox="1"/>
          <p:nvPr/>
        </p:nvSpPr>
        <p:spPr>
          <a:xfrm>
            <a:off x="8805567" y="3437144"/>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Safe Bio Pharma</a:t>
            </a:r>
          </a:p>
        </p:txBody>
      </p:sp>
      <p:sp>
        <p:nvSpPr>
          <p:cNvPr id="24" name="TextBox 23">
            <a:extLst>
              <a:ext uri="{FF2B5EF4-FFF2-40B4-BE49-F238E27FC236}">
                <a16:creationId xmlns:a16="http://schemas.microsoft.com/office/drawing/2014/main" id="{D78DB743-2C53-4FB6-B38A-1D0989FF0400}"/>
              </a:ext>
            </a:extLst>
          </p:cNvPr>
          <p:cNvSpPr txBox="1"/>
          <p:nvPr/>
        </p:nvSpPr>
        <p:spPr>
          <a:xfrm>
            <a:off x="1321934" y="2868672"/>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ASCP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6" name="TextBox 25">
            <a:extLst>
              <a:ext uri="{FF2B5EF4-FFF2-40B4-BE49-F238E27FC236}">
                <a16:creationId xmlns:a16="http://schemas.microsoft.com/office/drawing/2014/main" id="{64C6F664-7231-422C-B555-7DC76F3878A6}"/>
              </a:ext>
            </a:extLst>
          </p:cNvPr>
          <p:cNvSpPr txBox="1"/>
          <p:nvPr/>
        </p:nvSpPr>
        <p:spPr>
          <a:xfrm>
            <a:off x="6206681" y="2878927"/>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NASP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68C8581F-DB84-4A87-88DB-4096D6539D1C}"/>
              </a:ext>
            </a:extLst>
          </p:cNvPr>
          <p:cNvSpPr txBox="1"/>
          <p:nvPr/>
        </p:nvSpPr>
        <p:spPr>
          <a:xfrm>
            <a:off x="6196713" y="1868330"/>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IAIBC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0" name="TextBox 29">
            <a:extLst>
              <a:ext uri="{FF2B5EF4-FFF2-40B4-BE49-F238E27FC236}">
                <a16:creationId xmlns:a16="http://schemas.microsoft.com/office/drawing/2014/main" id="{7F869612-1796-4B87-81D7-4E8FA7BF0458}"/>
              </a:ext>
            </a:extLst>
          </p:cNvPr>
          <p:cNvSpPr txBox="1"/>
          <p:nvPr/>
        </p:nvSpPr>
        <p:spPr>
          <a:xfrm>
            <a:off x="1321933" y="1881030"/>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AMCP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2" name="TextBox 31">
            <a:extLst>
              <a:ext uri="{FF2B5EF4-FFF2-40B4-BE49-F238E27FC236}">
                <a16:creationId xmlns:a16="http://schemas.microsoft.com/office/drawing/2014/main" id="{A02DD854-13E7-4A43-BD5B-8B540B1C5AC0}"/>
              </a:ext>
            </a:extLst>
          </p:cNvPr>
          <p:cNvSpPr txBox="1"/>
          <p:nvPr/>
        </p:nvSpPr>
        <p:spPr>
          <a:xfrm>
            <a:off x="8805565" y="1503572"/>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PBMI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4" name="TextBox 33">
            <a:extLst>
              <a:ext uri="{FF2B5EF4-FFF2-40B4-BE49-F238E27FC236}">
                <a16:creationId xmlns:a16="http://schemas.microsoft.com/office/drawing/2014/main" id="{7BD16646-5740-4820-A634-1DA871B0A920}"/>
              </a:ext>
            </a:extLst>
          </p:cNvPr>
          <p:cNvSpPr txBox="1"/>
          <p:nvPr/>
        </p:nvSpPr>
        <p:spPr>
          <a:xfrm>
            <a:off x="1321931" y="4965764"/>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CAQH CORE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6" name="TextBox 35">
            <a:extLst>
              <a:ext uri="{FF2B5EF4-FFF2-40B4-BE49-F238E27FC236}">
                <a16:creationId xmlns:a16="http://schemas.microsoft.com/office/drawing/2014/main" id="{588B8AF5-54BB-4FBD-954B-CF013FC86AD2}"/>
              </a:ext>
            </a:extLst>
          </p:cNvPr>
          <p:cNvSpPr txBox="1"/>
          <p:nvPr/>
        </p:nvSpPr>
        <p:spPr>
          <a:xfrm>
            <a:off x="3809999" y="1881029"/>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CMS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8" name="TextBox 37">
            <a:extLst>
              <a:ext uri="{FF2B5EF4-FFF2-40B4-BE49-F238E27FC236}">
                <a16:creationId xmlns:a16="http://schemas.microsoft.com/office/drawing/2014/main" id="{EBF2908E-FB50-4288-9500-3FFA61228D55}"/>
              </a:ext>
            </a:extLst>
          </p:cNvPr>
          <p:cNvSpPr txBox="1"/>
          <p:nvPr/>
        </p:nvSpPr>
        <p:spPr>
          <a:xfrm>
            <a:off x="3809998" y="2877565"/>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FDA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3C706128-B89F-4570-BA14-58F5344B4BC5}"/>
              </a:ext>
            </a:extLst>
          </p:cNvPr>
          <p:cNvSpPr txBox="1"/>
          <p:nvPr/>
        </p:nvSpPr>
        <p:spPr>
          <a:xfrm>
            <a:off x="8805567" y="2451360"/>
            <a:ext cx="173479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PQA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23" name="Picture 22" descr="A picture containing clock, meter&#10;&#10;Description automatically generated">
            <a:extLst>
              <a:ext uri="{FF2B5EF4-FFF2-40B4-BE49-F238E27FC236}">
                <a16:creationId xmlns:a16="http://schemas.microsoft.com/office/drawing/2014/main" id="{A088766F-CFF1-4448-B039-D1E1CDA1E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104673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54699" y="957263"/>
            <a:ext cx="9833429" cy="1262808"/>
          </a:xfrm>
        </p:spPr>
        <p:txBody>
          <a:bodyPr/>
          <a:lstStyle/>
          <a:p>
            <a:r>
              <a:rPr lang="en-US" dirty="0"/>
              <a:t>About NCPDP</a:t>
            </a: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854699" y="1467976"/>
            <a:ext cx="10761039" cy="4772026"/>
          </a:xfrm>
        </p:spPr>
        <p:txBody>
          <a:bodyPr>
            <a:normAutofit fontScale="92500" lnSpcReduction="20000"/>
          </a:bodyPr>
          <a:lstStyle/>
          <a:p>
            <a:pPr marL="0" indent="0">
              <a:buNone/>
            </a:pPr>
            <a:r>
              <a:rPr lang="en-US" sz="1900" b="0" dirty="0">
                <a:solidFill>
                  <a:schemeClr val="tx1">
                    <a:lumMod val="75000"/>
                    <a:lumOff val="25000"/>
                  </a:schemeClr>
                </a:solidFill>
              </a:rPr>
              <a:t>Founded in 1977, NCPDP is a not-for-profit, ANSI-accredited, Standards Development Organization with over 1,500 members representing virtually every sector of the pharmacy services industry. </a:t>
            </a:r>
          </a:p>
          <a:p>
            <a:pPr marL="0" indent="0">
              <a:buNone/>
            </a:pPr>
            <a:r>
              <a:rPr lang="en-US" sz="1900" b="0" dirty="0">
                <a:solidFill>
                  <a:schemeClr val="tx1">
                    <a:lumMod val="75000"/>
                    <a:lumOff val="25000"/>
                  </a:schemeClr>
                </a:solidFill>
              </a:rPr>
              <a:t>NCPDP members have created standards such as the Telecommunication Standard and Batch Standard, the SCRIPT Standard for e-Prescribing, the Manufacturers Rebate Standard and more to improve communication within the pharmacy industry. </a:t>
            </a:r>
          </a:p>
          <a:p>
            <a:pPr marL="0" indent="0">
              <a:buNone/>
            </a:pPr>
            <a:r>
              <a:rPr lang="en-US" sz="1900" b="0" dirty="0">
                <a:solidFill>
                  <a:schemeClr val="tx1">
                    <a:lumMod val="75000"/>
                    <a:lumOff val="25000"/>
                  </a:schemeClr>
                </a:solidFill>
              </a:rPr>
              <a:t>Our data products include </a:t>
            </a:r>
            <a:r>
              <a:rPr lang="en-US" sz="1900" b="0" dirty="0" err="1">
                <a:solidFill>
                  <a:schemeClr val="tx1">
                    <a:lumMod val="75000"/>
                    <a:lumOff val="25000"/>
                  </a:schemeClr>
                </a:solidFill>
              </a:rPr>
              <a:t>dataQ</a:t>
            </a:r>
            <a:r>
              <a:rPr lang="en-US" sz="1900" b="0" dirty="0">
                <a:solidFill>
                  <a:schemeClr val="tx1">
                    <a:lumMod val="75000"/>
                    <a:lumOff val="25000"/>
                  </a:schemeClr>
                </a:solidFill>
              </a:rPr>
              <a:t>®, a robust database of information on more than 80,000 pharmacies, </a:t>
            </a:r>
            <a:r>
              <a:rPr lang="en-US" sz="1900" b="0" dirty="0" err="1">
                <a:solidFill>
                  <a:schemeClr val="tx1">
                    <a:lumMod val="75000"/>
                    <a:lumOff val="25000"/>
                  </a:schemeClr>
                </a:solidFill>
              </a:rPr>
              <a:t>HCIdea</a:t>
            </a:r>
            <a:r>
              <a:rPr lang="en-US" sz="1900" b="0" dirty="0">
                <a:solidFill>
                  <a:schemeClr val="tx1">
                    <a:lumMod val="75000"/>
                    <a:lumOff val="25000"/>
                  </a:schemeClr>
                </a:solidFill>
              </a:rPr>
              <a:t>®, a database of continually updated information on more than 2.5 million prescribers, and </a:t>
            </a:r>
            <a:r>
              <a:rPr lang="en-US" sz="1900" b="0" dirty="0" err="1">
                <a:solidFill>
                  <a:schemeClr val="tx1">
                    <a:lumMod val="75000"/>
                    <a:lumOff val="25000"/>
                  </a:schemeClr>
                </a:solidFill>
              </a:rPr>
              <a:t>resQ</a:t>
            </a:r>
            <a:r>
              <a:rPr lang="en-US" sz="1900" b="0" dirty="0">
                <a:solidFill>
                  <a:schemeClr val="tx1">
                    <a:lumMod val="75000"/>
                    <a:lumOff val="25000"/>
                  </a:schemeClr>
                </a:solidFill>
              </a:rPr>
              <a:t>™, an industry pharmacy credentialing resource. NCPDP's </a:t>
            </a:r>
            <a:r>
              <a:rPr lang="en-US" sz="1900" b="0" dirty="0" err="1">
                <a:solidFill>
                  <a:schemeClr val="tx1">
                    <a:lumMod val="75000"/>
                    <a:lumOff val="25000"/>
                  </a:schemeClr>
                </a:solidFill>
              </a:rPr>
              <a:t>RxReconn</a:t>
            </a:r>
            <a:r>
              <a:rPr lang="en-US" sz="1900" b="0" dirty="0">
                <a:solidFill>
                  <a:schemeClr val="tx1">
                    <a:lumMod val="75000"/>
                    <a:lumOff val="25000"/>
                  </a:schemeClr>
                </a:solidFill>
              </a:rPr>
              <a:t>® is a legislative tracking product for real-time monitoring of pharmacy-related state and national legislative and regulatory activity. </a:t>
            </a:r>
          </a:p>
          <a:p>
            <a:pPr marL="0" indent="0">
              <a:buNone/>
            </a:pPr>
            <a:r>
              <a:rPr lang="en-US" u="sng" dirty="0">
                <a:solidFill>
                  <a:schemeClr val="tx1">
                    <a:lumMod val="65000"/>
                    <a:lumOff val="35000"/>
                  </a:schemeClr>
                </a:solidFill>
                <a:hlinkClick r:id="rId3"/>
              </a:rPr>
              <a:t>www.ncpdp.org</a:t>
            </a:r>
            <a:endParaRPr lang="en-US" u="sng" dirty="0">
              <a:solidFill>
                <a:schemeClr val="tx1">
                  <a:lumMod val="65000"/>
                  <a:lumOff val="35000"/>
                </a:schemeClr>
              </a:solidFill>
            </a:endParaRPr>
          </a:p>
        </p:txBody>
      </p:sp>
      <p:pic>
        <p:nvPicPr>
          <p:cNvPr id="5" name="Picture 4" descr="A picture containing clock, meter&#10;&#10;Description automatically generated">
            <a:extLst>
              <a:ext uri="{FF2B5EF4-FFF2-40B4-BE49-F238E27FC236}">
                <a16:creationId xmlns:a16="http://schemas.microsoft.com/office/drawing/2014/main" id="{174B021D-6DE2-459F-A34A-7A25C65A7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318057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6" name="Title 5"/>
          <p:cNvSpPr>
            <a:spLocks noGrp="1"/>
          </p:cNvSpPr>
          <p:nvPr>
            <p:ph type="title" idx="4294967295"/>
          </p:nvPr>
        </p:nvSpPr>
        <p:spPr>
          <a:xfrm>
            <a:off x="2124635" y="2474259"/>
            <a:ext cx="7812741" cy="2053954"/>
          </a:xfrm>
          <a:prstGeom prst="rect">
            <a:avLst/>
          </a:prstGeom>
        </p:spPr>
        <p:txBody>
          <a:bodyPr/>
          <a:lstStyle/>
          <a:p>
            <a:r>
              <a:rPr lang="en-US" sz="4400" i="0" dirty="0">
                <a:solidFill>
                  <a:schemeClr val="bg1"/>
                </a:solidFill>
                <a:latin typeface="Prometo"/>
              </a:rPr>
              <a:t>Specialty Work Group </a:t>
            </a:r>
            <a:br>
              <a:rPr lang="en-US" sz="4400" i="0" dirty="0">
                <a:solidFill>
                  <a:schemeClr val="bg1"/>
                </a:solidFill>
                <a:latin typeface="Prometo"/>
              </a:rPr>
            </a:br>
            <a:r>
              <a:rPr lang="en-US" sz="4400" i="0" dirty="0">
                <a:solidFill>
                  <a:schemeClr val="bg1"/>
                </a:solidFill>
                <a:latin typeface="Prometo"/>
              </a:rPr>
              <a:t>Overview and Involvement</a:t>
            </a:r>
            <a:endParaRPr lang="en-US" sz="4400" dirty="0">
              <a:solidFill>
                <a:schemeClr val="bg1"/>
              </a:solidFill>
              <a:latin typeface="Prometo"/>
            </a:endParaRPr>
          </a:p>
        </p:txBody>
      </p:sp>
      <p:pic>
        <p:nvPicPr>
          <p:cNvPr id="8" name="Picture 7" descr="Logo&#10;&#10;Description automatically generated">
            <a:extLst>
              <a:ext uri="{FF2B5EF4-FFF2-40B4-BE49-F238E27FC236}">
                <a16:creationId xmlns:a16="http://schemas.microsoft.com/office/drawing/2014/main" id="{B33AC60E-FE26-4913-B310-4F59FB7187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8285" y="6288297"/>
            <a:ext cx="1421716" cy="430926"/>
          </a:xfrm>
          <a:prstGeom prst="rect">
            <a:avLst/>
          </a:prstGeom>
        </p:spPr>
      </p:pic>
    </p:spTree>
    <p:extLst>
      <p:ext uri="{BB962C8B-B14F-4D97-AF65-F5344CB8AC3E}">
        <p14:creationId xmlns:p14="http://schemas.microsoft.com/office/powerpoint/2010/main" val="2204519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99" y="867199"/>
            <a:ext cx="9833429" cy="1028700"/>
          </a:xfrm>
        </p:spPr>
        <p:txBody>
          <a:bodyPr/>
          <a:lstStyle/>
          <a:p>
            <a:r>
              <a:rPr lang="en-US" dirty="0"/>
              <a:t>NCPDP Specialty Work Group Overview</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7" name="Content Placeholder 6"/>
          <p:cNvSpPr>
            <a:spLocks noGrp="1"/>
          </p:cNvSpPr>
          <p:nvPr>
            <p:ph idx="1"/>
          </p:nvPr>
        </p:nvSpPr>
        <p:spPr>
          <a:xfrm>
            <a:off x="6346557" y="1224367"/>
            <a:ext cx="5703376" cy="5392974"/>
          </a:xfrm>
        </p:spPr>
        <p:txBody>
          <a:bodyPr>
            <a:normAutofit lnSpcReduction="10000"/>
          </a:bodyPr>
          <a:lstStyle/>
          <a:p>
            <a:pPr marL="285750" indent="-285750">
              <a:buFont typeface="Arial" charset="0"/>
              <a:buChar char="•"/>
            </a:pPr>
            <a:r>
              <a:rPr lang="en-US" dirty="0"/>
              <a:t>Goals</a:t>
            </a:r>
          </a:p>
          <a:p>
            <a:pPr marL="508000" lvl="1" indent="-285750">
              <a:buFont typeface="Arial" charset="0"/>
              <a:buChar char="•"/>
            </a:pPr>
            <a:r>
              <a:rPr lang="en-US" dirty="0"/>
              <a:t>Identify pain points and delays</a:t>
            </a:r>
          </a:p>
          <a:p>
            <a:pPr marL="508000" lvl="1" indent="-285750">
              <a:buFont typeface="Arial" charset="0"/>
              <a:buChar char="•"/>
            </a:pPr>
            <a:r>
              <a:rPr lang="en-US" dirty="0"/>
              <a:t>Develop new transactions and messages</a:t>
            </a:r>
          </a:p>
          <a:p>
            <a:pPr marL="508000" lvl="1" indent="-285750">
              <a:buFont typeface="Arial" charset="0"/>
              <a:buChar char="•"/>
            </a:pPr>
            <a:r>
              <a:rPr lang="en-US" dirty="0"/>
              <a:t>Develop guidance for use of existing standards and transactions</a:t>
            </a:r>
          </a:p>
          <a:p>
            <a:pPr marL="508000" lvl="1" indent="-285750">
              <a:buFont typeface="Arial" charset="0"/>
              <a:buChar char="•"/>
            </a:pPr>
            <a:r>
              <a:rPr lang="en-US" dirty="0"/>
              <a:t>Monitor state and Federal activities and legislation related to Specialty medications</a:t>
            </a:r>
          </a:p>
          <a:p>
            <a:pPr marL="508000" lvl="1" indent="-285750">
              <a:buFont typeface="Arial" charset="0"/>
              <a:buChar char="•"/>
            </a:pPr>
            <a:r>
              <a:rPr lang="en-US" dirty="0"/>
              <a:t>Collaborate with other Standards development organizations</a:t>
            </a:r>
          </a:p>
          <a:p>
            <a:pPr marL="508000" lvl="1" indent="-285750">
              <a:buFont typeface="Arial" charset="0"/>
              <a:buChar char="•"/>
            </a:pPr>
            <a:r>
              <a:rPr lang="en-US" dirty="0"/>
              <a:t>Collaborate with other NCPDP Work Groups and Task Groups</a:t>
            </a:r>
          </a:p>
          <a:p>
            <a:pPr marL="508000" lvl="1" indent="-285750">
              <a:buFont typeface="Arial" charset="0"/>
              <a:buChar char="•"/>
            </a:pPr>
            <a:r>
              <a:rPr lang="en-US" dirty="0"/>
              <a:t>Increase participation</a:t>
            </a:r>
          </a:p>
          <a:p>
            <a:pPr marL="285750" indent="-285750">
              <a:buFont typeface="Arial" charset="0"/>
              <a:buChar char="•"/>
            </a:pPr>
            <a:r>
              <a:rPr lang="en-US" dirty="0"/>
              <a:t>Partnering</a:t>
            </a:r>
          </a:p>
          <a:p>
            <a:pPr marL="508000" lvl="1" indent="-285750">
              <a:buFont typeface="Arial" charset="0"/>
              <a:buChar char="•"/>
            </a:pPr>
            <a:r>
              <a:rPr lang="en-US" dirty="0"/>
              <a:t>HL7</a:t>
            </a:r>
          </a:p>
          <a:p>
            <a:pPr marL="508000" lvl="1" indent="-285750">
              <a:buFont typeface="Arial" charset="0"/>
              <a:buChar char="•"/>
            </a:pPr>
            <a:r>
              <a:rPr lang="en-US" dirty="0"/>
              <a:t>X12</a:t>
            </a:r>
          </a:p>
          <a:p>
            <a:pPr marL="508000" lvl="1" indent="-285750">
              <a:buFont typeface="Arial" charset="0"/>
              <a:buChar char="•"/>
            </a:pPr>
            <a:r>
              <a:rPr lang="en-US" dirty="0"/>
              <a:t>PQA</a:t>
            </a:r>
          </a:p>
          <a:p>
            <a:pPr marL="508000" lvl="1" indent="-285750">
              <a:buFont typeface="Arial" charset="0"/>
              <a:buChar char="•"/>
            </a:pPr>
            <a:endParaRPr lang="en-US" dirty="0"/>
          </a:p>
        </p:txBody>
      </p:sp>
      <p:graphicFrame>
        <p:nvGraphicFramePr>
          <p:cNvPr id="3" name="Diagram 2"/>
          <p:cNvGraphicFramePr/>
          <p:nvPr/>
        </p:nvGraphicFramePr>
        <p:xfrm>
          <a:off x="147232" y="1371600"/>
          <a:ext cx="6470543" cy="5245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picture containing clock, meter&#10;&#10;Description automatically generated">
            <a:extLst>
              <a:ext uri="{FF2B5EF4-FFF2-40B4-BE49-F238E27FC236}">
                <a16:creationId xmlns:a16="http://schemas.microsoft.com/office/drawing/2014/main" id="{E1B085CB-BB72-4698-BB59-F804377EEC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3828333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nvPr>
        </p:nvGraphicFramePr>
        <p:xfrm>
          <a:off x="174171" y="635431"/>
          <a:ext cx="11883510" cy="606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74171" y="948024"/>
            <a:ext cx="3060453"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rPr>
              <a:t>Task Groups Under WG 18</a:t>
            </a:r>
          </a:p>
        </p:txBody>
      </p:sp>
      <p:pic>
        <p:nvPicPr>
          <p:cNvPr id="6" name="Picture 5" descr="A picture containing clock, meter&#10;&#10;Description automatically generated">
            <a:extLst>
              <a:ext uri="{FF2B5EF4-FFF2-40B4-BE49-F238E27FC236}">
                <a16:creationId xmlns:a16="http://schemas.microsoft.com/office/drawing/2014/main" id="{00596C8D-A571-473D-B8CE-F4AAF45AFD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029911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7" name="Content Placeholder 6"/>
          <p:cNvSpPr>
            <a:spLocks noGrp="1"/>
          </p:cNvSpPr>
          <p:nvPr>
            <p:ph idx="1"/>
          </p:nvPr>
        </p:nvSpPr>
        <p:spPr>
          <a:xfrm>
            <a:off x="7477932" y="363105"/>
            <a:ext cx="4618495" cy="6324414"/>
          </a:xfrm>
        </p:spPr>
        <p:txBody>
          <a:bodyPr>
            <a:normAutofit/>
          </a:bodyPr>
          <a:lstStyle/>
          <a:p>
            <a:r>
              <a:rPr lang="en-US" dirty="0"/>
              <a:t>NCPDP Specialty Pharmacy Resources:</a:t>
            </a:r>
          </a:p>
          <a:p>
            <a:pPr lvl="1"/>
            <a:r>
              <a:rPr lang="en-US" dirty="0">
                <a:hlinkClick r:id="rId3"/>
              </a:rPr>
              <a:t>https://ncpdp.org/Specialty-Pharmacy</a:t>
            </a:r>
            <a:r>
              <a:rPr lang="en-US" dirty="0"/>
              <a:t> </a:t>
            </a:r>
          </a:p>
          <a:p>
            <a:r>
              <a:rPr lang="en-US" dirty="0"/>
              <a:t>Contains:</a:t>
            </a:r>
          </a:p>
          <a:p>
            <a:pPr lvl="1"/>
            <a:r>
              <a:rPr lang="en-US" dirty="0"/>
              <a:t>Overview of Work Group 18</a:t>
            </a:r>
          </a:p>
          <a:p>
            <a:pPr lvl="1"/>
            <a:r>
              <a:rPr lang="en-US" dirty="0"/>
              <a:t>More information on Task Groups</a:t>
            </a:r>
          </a:p>
          <a:p>
            <a:pPr lvl="1"/>
            <a:r>
              <a:rPr lang="en-US" dirty="0"/>
              <a:t>How to join the Collaborative Workspace</a:t>
            </a:r>
          </a:p>
          <a:p>
            <a:pPr lvl="1"/>
            <a:r>
              <a:rPr lang="en-US" dirty="0"/>
              <a:t>Help Shape the Future of Specialty Pharmacy</a:t>
            </a:r>
          </a:p>
          <a:p>
            <a:pPr lvl="2"/>
            <a:r>
              <a:rPr lang="en-US" dirty="0">
                <a:hlinkClick r:id="rId4"/>
              </a:rPr>
              <a:t>https://ncpdp.org/NCPDP/media/pdf/NCPDPSpecialtyPharmacyFlyer.pdf</a:t>
            </a:r>
            <a:r>
              <a:rPr lang="en-US" dirty="0"/>
              <a:t> </a:t>
            </a:r>
          </a:p>
          <a:p>
            <a:pPr lvl="1"/>
            <a:r>
              <a:rPr lang="en-US" dirty="0"/>
              <a:t>Previous webinars and Specialty related videos</a:t>
            </a:r>
          </a:p>
          <a:p>
            <a:pPr lvl="1"/>
            <a:r>
              <a:rPr lang="en-US" dirty="0"/>
              <a:t>Specialty Pharmacy Benefit Coverage Identification White paper</a:t>
            </a:r>
          </a:p>
        </p:txBody>
      </p:sp>
      <p:pic>
        <p:nvPicPr>
          <p:cNvPr id="8" name="Picture 7"/>
          <p:cNvPicPr>
            <a:picLocks noChangeAspect="1"/>
          </p:cNvPicPr>
          <p:nvPr/>
        </p:nvPicPr>
        <p:blipFill>
          <a:blip r:embed="rId5"/>
          <a:stretch>
            <a:fillRect/>
          </a:stretch>
        </p:blipFill>
        <p:spPr>
          <a:xfrm>
            <a:off x="385550" y="872781"/>
            <a:ext cx="6988129" cy="5517397"/>
          </a:xfrm>
          <a:prstGeom prst="rect">
            <a:avLst/>
          </a:prstGeom>
        </p:spPr>
      </p:pic>
      <p:pic>
        <p:nvPicPr>
          <p:cNvPr id="9" name="Picture 8" descr="A picture containing clock, meter&#10;&#10;Description automatically generated">
            <a:extLst>
              <a:ext uri="{FF2B5EF4-FFF2-40B4-BE49-F238E27FC236}">
                <a16:creationId xmlns:a16="http://schemas.microsoft.com/office/drawing/2014/main" id="{F388D6D1-E22C-4F59-A204-F1D9E3958B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pic>
        <p:nvPicPr>
          <p:cNvPr id="3" name="Picture 2"/>
          <p:cNvPicPr>
            <a:picLocks noChangeAspect="1"/>
          </p:cNvPicPr>
          <p:nvPr/>
        </p:nvPicPr>
        <p:blipFill>
          <a:blip r:embed="rId7"/>
          <a:stretch>
            <a:fillRect/>
          </a:stretch>
        </p:blipFill>
        <p:spPr>
          <a:xfrm>
            <a:off x="787853" y="440211"/>
            <a:ext cx="6255204" cy="336192"/>
          </a:xfrm>
          <a:prstGeom prst="rect">
            <a:avLst/>
          </a:prstGeom>
        </p:spPr>
      </p:pic>
      <p:sp>
        <p:nvSpPr>
          <p:cNvPr id="2" name="Title 1"/>
          <p:cNvSpPr>
            <a:spLocks noGrp="1"/>
          </p:cNvSpPr>
          <p:nvPr>
            <p:ph type="title"/>
          </p:nvPr>
        </p:nvSpPr>
        <p:spPr>
          <a:xfrm>
            <a:off x="391614" y="389300"/>
            <a:ext cx="9833429" cy="1028700"/>
          </a:xfrm>
        </p:spPr>
        <p:txBody>
          <a:bodyPr/>
          <a:lstStyle/>
          <a:p>
            <a:r>
              <a:rPr lang="en-US" dirty="0"/>
              <a:t>NCPDP Specialty Resources</a:t>
            </a:r>
          </a:p>
        </p:txBody>
      </p:sp>
    </p:spTree>
    <p:extLst>
      <p:ext uri="{BB962C8B-B14F-4D97-AF65-F5344CB8AC3E}">
        <p14:creationId xmlns:p14="http://schemas.microsoft.com/office/powerpoint/2010/main" val="2166330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7" name="Content Placeholder 6"/>
          <p:cNvSpPr>
            <a:spLocks noGrp="1"/>
          </p:cNvSpPr>
          <p:nvPr>
            <p:ph idx="1"/>
          </p:nvPr>
        </p:nvSpPr>
        <p:spPr>
          <a:xfrm>
            <a:off x="5861874" y="782152"/>
            <a:ext cx="5858359" cy="5508920"/>
          </a:xfrm>
        </p:spPr>
        <p:txBody>
          <a:bodyPr>
            <a:normAutofit/>
          </a:bodyPr>
          <a:lstStyle/>
          <a:p>
            <a:r>
              <a:rPr lang="en-US" dirty="0"/>
              <a:t>Join a task group</a:t>
            </a:r>
          </a:p>
          <a:p>
            <a:pPr lvl="1"/>
            <a:r>
              <a:rPr lang="en-US" dirty="0"/>
              <a:t>Does not require membership</a:t>
            </a:r>
          </a:p>
          <a:p>
            <a:pPr lvl="1"/>
            <a:r>
              <a:rPr lang="en-US" dirty="0"/>
              <a:t>Meet on a routine basis via conference calls</a:t>
            </a:r>
          </a:p>
          <a:p>
            <a:pPr lvl="1"/>
            <a:r>
              <a:rPr lang="en-US" dirty="0"/>
              <a:t>Meetings occur between quarterly Work Group meetings</a:t>
            </a:r>
          </a:p>
          <a:p>
            <a:pPr lvl="1"/>
            <a:r>
              <a:rPr lang="en-US" dirty="0"/>
              <a:t>Sign up: Go to the NCPDP Collaborative Workspace at </a:t>
            </a:r>
            <a:r>
              <a:rPr lang="en-US" dirty="0">
                <a:hlinkClick r:id="rId3">
                  <a:extLst>
                    <a:ext uri="{A12FA001-AC4F-418D-AE19-62706E023703}">
                      <ahyp:hlinkClr xmlns:ahyp="http://schemas.microsoft.com/office/drawing/2018/hyperlinkcolor" xmlns="" val="tx"/>
                    </a:ext>
                  </a:extLst>
                </a:hlinkClick>
              </a:rPr>
              <a:t>http://dms.ncpdp.org/</a:t>
            </a:r>
            <a:r>
              <a:rPr lang="en-US" dirty="0"/>
              <a:t> </a:t>
            </a:r>
          </a:p>
          <a:p>
            <a:r>
              <a:rPr lang="en-US" dirty="0"/>
              <a:t>Upcoming Events</a:t>
            </a:r>
          </a:p>
          <a:p>
            <a:pPr lvl="1"/>
            <a:r>
              <a:rPr lang="en-US" dirty="0"/>
              <a:t>February Work Group Meeting: </a:t>
            </a:r>
            <a:r>
              <a:rPr lang="en-US" b="1" dirty="0"/>
              <a:t>February 3-5, 2021</a:t>
            </a:r>
          </a:p>
          <a:p>
            <a:pPr lvl="1"/>
            <a:r>
              <a:rPr lang="en-US" dirty="0"/>
              <a:t>NCPDP Events Calendar: </a:t>
            </a:r>
            <a:r>
              <a:rPr lang="en-US" dirty="0">
                <a:hlinkClick r:id="rId4"/>
              </a:rPr>
              <a:t>https://www.ncpdp.org/Events-Calendar.aspx</a:t>
            </a:r>
            <a:r>
              <a:rPr lang="en-US" dirty="0"/>
              <a:t> </a:t>
            </a:r>
          </a:p>
          <a:p>
            <a:pPr lvl="1"/>
            <a:r>
              <a:rPr lang="en-US" dirty="0"/>
              <a:t>May 2021 Joint Technical Work Group Meetings (Virtual): </a:t>
            </a:r>
            <a:r>
              <a:rPr lang="en-US" b="1" dirty="0"/>
              <a:t>May 3-5, 2021</a:t>
            </a:r>
          </a:p>
          <a:p>
            <a:pPr lvl="1"/>
            <a:endParaRPr lang="en-US" dirty="0"/>
          </a:p>
        </p:txBody>
      </p:sp>
      <p:pic>
        <p:nvPicPr>
          <p:cNvPr id="1026" name="Picture 2" descr="https://thebodypacifist.files.wordpress.com/2013/04/london-underground-mind-the-ga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103" y="984143"/>
            <a:ext cx="5544518" cy="5125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clock, meter&#10;&#10;Description automatically generated">
            <a:extLst>
              <a:ext uri="{FF2B5EF4-FFF2-40B4-BE49-F238E27FC236}">
                <a16:creationId xmlns:a16="http://schemas.microsoft.com/office/drawing/2014/main" id="{377A744D-DD49-4250-B67E-0C10374878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pic>
        <p:nvPicPr>
          <p:cNvPr id="2" name="Picture 1"/>
          <p:cNvPicPr>
            <a:picLocks noChangeAspect="1"/>
          </p:cNvPicPr>
          <p:nvPr/>
        </p:nvPicPr>
        <p:blipFill>
          <a:blip r:embed="rId7"/>
          <a:stretch>
            <a:fillRect/>
          </a:stretch>
        </p:blipFill>
        <p:spPr>
          <a:xfrm>
            <a:off x="833883" y="448434"/>
            <a:ext cx="6209174" cy="333718"/>
          </a:xfrm>
          <a:prstGeom prst="rect">
            <a:avLst/>
          </a:prstGeom>
        </p:spPr>
      </p:pic>
    </p:spTree>
    <p:extLst>
      <p:ext uri="{BB962C8B-B14F-4D97-AF65-F5344CB8AC3E}">
        <p14:creationId xmlns:p14="http://schemas.microsoft.com/office/powerpoint/2010/main" val="1947892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Post-Test Question 1</a:t>
            </a:r>
          </a:p>
        </p:txBody>
      </p:sp>
      <p:sp>
        <p:nvSpPr>
          <p:cNvPr id="14" name="Content Placeholder 13"/>
          <p:cNvSpPr>
            <a:spLocks noGrp="1"/>
          </p:cNvSpPr>
          <p:nvPr>
            <p:ph idx="1"/>
          </p:nvPr>
        </p:nvSpPr>
        <p:spPr/>
        <p:txBody>
          <a:bodyPr/>
          <a:lstStyle/>
          <a:p>
            <a:pPr marL="0" indent="0">
              <a:buNone/>
            </a:pPr>
            <a:r>
              <a:rPr lang="en-US" dirty="0"/>
              <a:t>Which NCPDP transactions can be utilized to automate the specialty process?</a:t>
            </a:r>
          </a:p>
          <a:p>
            <a:pPr marL="457200" indent="-457200">
              <a:buFont typeface="+mj-lt"/>
              <a:buAutoNum type="alphaUcPeriod"/>
            </a:pPr>
            <a:r>
              <a:rPr lang="en-US" b="0" dirty="0" err="1"/>
              <a:t>ePA</a:t>
            </a:r>
            <a:endParaRPr lang="en-US" b="0" dirty="0"/>
          </a:p>
          <a:p>
            <a:pPr marL="457200" indent="-457200">
              <a:buFont typeface="+mj-lt"/>
              <a:buAutoNum type="alphaUcPeriod"/>
            </a:pPr>
            <a:r>
              <a:rPr lang="en-US" b="0" dirty="0" err="1"/>
              <a:t>ePrescribing</a:t>
            </a:r>
            <a:endParaRPr lang="en-US" b="0" dirty="0"/>
          </a:p>
          <a:p>
            <a:pPr marL="457200" indent="-457200">
              <a:buFont typeface="+mj-lt"/>
              <a:buAutoNum type="alphaUcPeriod"/>
            </a:pPr>
            <a:r>
              <a:rPr lang="en-US" b="0" dirty="0"/>
              <a:t>RTPB</a:t>
            </a:r>
          </a:p>
          <a:p>
            <a:pPr marL="457200" indent="-457200">
              <a:buFont typeface="+mj-lt"/>
              <a:buAutoNum type="alphaUcPeriod"/>
            </a:pPr>
            <a:r>
              <a:rPr lang="en-US" b="0" dirty="0"/>
              <a:t>REMS</a:t>
            </a:r>
          </a:p>
          <a:p>
            <a:pPr marL="457200" indent="-457200">
              <a:buFont typeface="+mj-lt"/>
              <a:buAutoNum type="alphaUcPeriod"/>
            </a:pPr>
            <a:r>
              <a:rPr lang="en-US" b="0" dirty="0"/>
              <a:t>All the above</a:t>
            </a:r>
          </a:p>
        </p:txBody>
      </p:sp>
      <p:pic>
        <p:nvPicPr>
          <p:cNvPr id="7" name="Picture 6" descr="A picture containing clock, meter&#10;&#10;Description automatically generated">
            <a:extLst>
              <a:ext uri="{FF2B5EF4-FFF2-40B4-BE49-F238E27FC236}">
                <a16:creationId xmlns:a16="http://schemas.microsoft.com/office/drawing/2014/main" id="{55181607-BA86-4E42-A76A-92B18B26F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999275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Post-Test Question 1</a:t>
            </a:r>
          </a:p>
        </p:txBody>
      </p:sp>
      <p:sp>
        <p:nvSpPr>
          <p:cNvPr id="14" name="Content Placeholder 13"/>
          <p:cNvSpPr>
            <a:spLocks noGrp="1"/>
          </p:cNvSpPr>
          <p:nvPr>
            <p:ph idx="1"/>
          </p:nvPr>
        </p:nvSpPr>
        <p:spPr/>
        <p:txBody>
          <a:bodyPr/>
          <a:lstStyle/>
          <a:p>
            <a:pPr marL="0" indent="0">
              <a:buNone/>
            </a:pPr>
            <a:r>
              <a:rPr lang="en-US" dirty="0"/>
              <a:t>Which NCPDP transactions can be utilized to automate the specialty process?</a:t>
            </a:r>
          </a:p>
          <a:p>
            <a:pPr marL="457200" indent="-457200">
              <a:buFont typeface="+mj-lt"/>
              <a:buAutoNum type="alphaUcPeriod"/>
            </a:pPr>
            <a:r>
              <a:rPr lang="en-US" b="0" dirty="0" err="1"/>
              <a:t>ePA</a:t>
            </a:r>
            <a:endParaRPr lang="en-US" b="0" dirty="0"/>
          </a:p>
          <a:p>
            <a:pPr marL="457200" indent="-457200">
              <a:buFont typeface="+mj-lt"/>
              <a:buAutoNum type="alphaUcPeriod"/>
            </a:pPr>
            <a:r>
              <a:rPr lang="en-US" b="0" dirty="0" err="1"/>
              <a:t>ePrescribing</a:t>
            </a:r>
            <a:endParaRPr lang="en-US" b="0" dirty="0"/>
          </a:p>
          <a:p>
            <a:pPr marL="457200" indent="-457200">
              <a:buFont typeface="+mj-lt"/>
              <a:buAutoNum type="alphaUcPeriod"/>
            </a:pPr>
            <a:r>
              <a:rPr lang="en-US" b="0" dirty="0"/>
              <a:t>RTPB</a:t>
            </a:r>
          </a:p>
          <a:p>
            <a:pPr marL="457200" indent="-457200">
              <a:buFont typeface="+mj-lt"/>
              <a:buAutoNum type="alphaUcPeriod"/>
            </a:pPr>
            <a:r>
              <a:rPr lang="en-US" b="0" dirty="0"/>
              <a:t>REMS</a:t>
            </a:r>
          </a:p>
          <a:p>
            <a:pPr marL="457200" indent="-457200">
              <a:buFont typeface="+mj-lt"/>
              <a:buAutoNum type="alphaUcPeriod"/>
            </a:pPr>
            <a:r>
              <a:rPr lang="en-US" dirty="0">
                <a:solidFill>
                  <a:schemeClr val="accent3"/>
                </a:solidFill>
              </a:rPr>
              <a:t>All the above</a:t>
            </a:r>
          </a:p>
        </p:txBody>
      </p:sp>
      <p:pic>
        <p:nvPicPr>
          <p:cNvPr id="7" name="Picture 6" descr="A picture containing clock, meter&#10;&#10;Description automatically generated">
            <a:extLst>
              <a:ext uri="{FF2B5EF4-FFF2-40B4-BE49-F238E27FC236}">
                <a16:creationId xmlns:a16="http://schemas.microsoft.com/office/drawing/2014/main" id="{5B05D4D0-5A19-4A73-8B8A-FF91F8FF5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59170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Post-Test Question 2</a:t>
            </a:r>
          </a:p>
        </p:txBody>
      </p:sp>
      <p:sp>
        <p:nvSpPr>
          <p:cNvPr id="14" name="Content Placeholder 13"/>
          <p:cNvSpPr>
            <a:spLocks noGrp="1"/>
          </p:cNvSpPr>
          <p:nvPr>
            <p:ph idx="1"/>
          </p:nvPr>
        </p:nvSpPr>
        <p:spPr/>
        <p:txBody>
          <a:bodyPr/>
          <a:lstStyle/>
          <a:p>
            <a:pPr marL="0" indent="0">
              <a:buNone/>
            </a:pPr>
            <a:r>
              <a:rPr lang="en-US" dirty="0"/>
              <a:t>What data is not included in the RTPB?</a:t>
            </a:r>
          </a:p>
          <a:p>
            <a:pPr marL="457200" indent="-457200">
              <a:buFont typeface="+mj-lt"/>
              <a:buAutoNum type="alphaUcPeriod"/>
            </a:pPr>
            <a:r>
              <a:rPr lang="en-US" b="0" dirty="0"/>
              <a:t>Patient eligibility</a:t>
            </a:r>
          </a:p>
          <a:p>
            <a:pPr marL="457200" indent="-457200">
              <a:buFont typeface="+mj-lt"/>
              <a:buAutoNum type="alphaUcPeriod"/>
            </a:pPr>
            <a:r>
              <a:rPr lang="en-US" b="0" dirty="0"/>
              <a:t>Product coverage</a:t>
            </a:r>
          </a:p>
          <a:p>
            <a:pPr marL="457200" indent="-457200">
              <a:buFont typeface="+mj-lt"/>
              <a:buAutoNum type="alphaUcPeriod"/>
            </a:pPr>
            <a:r>
              <a:rPr lang="en-US" b="0" dirty="0"/>
              <a:t>Limited distribution drug status</a:t>
            </a:r>
          </a:p>
          <a:p>
            <a:pPr marL="457200" indent="-457200">
              <a:buFont typeface="+mj-lt"/>
              <a:buAutoNum type="alphaUcPeriod"/>
            </a:pPr>
            <a:r>
              <a:rPr lang="en-US" b="0" dirty="0"/>
              <a:t>Benefit financials for a chosen product and pharmacy</a:t>
            </a:r>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p:txBody>
      </p:sp>
      <p:pic>
        <p:nvPicPr>
          <p:cNvPr id="7" name="Picture 6" descr="A picture containing clock, meter&#10;&#10;Description automatically generated">
            <a:extLst>
              <a:ext uri="{FF2B5EF4-FFF2-40B4-BE49-F238E27FC236}">
                <a16:creationId xmlns:a16="http://schemas.microsoft.com/office/drawing/2014/main" id="{C1403EAE-4954-450B-A0F0-033C98F16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670125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Post-Test Question 2</a:t>
            </a:r>
          </a:p>
        </p:txBody>
      </p:sp>
      <p:sp>
        <p:nvSpPr>
          <p:cNvPr id="14" name="Content Placeholder 13"/>
          <p:cNvSpPr>
            <a:spLocks noGrp="1"/>
          </p:cNvSpPr>
          <p:nvPr>
            <p:ph idx="1"/>
          </p:nvPr>
        </p:nvSpPr>
        <p:spPr/>
        <p:txBody>
          <a:bodyPr/>
          <a:lstStyle/>
          <a:p>
            <a:pPr marL="0" indent="0">
              <a:buNone/>
            </a:pPr>
            <a:r>
              <a:rPr lang="en-US" dirty="0"/>
              <a:t>What data is not included in the RTPB?</a:t>
            </a:r>
          </a:p>
          <a:p>
            <a:pPr marL="457200" indent="-457200">
              <a:buFont typeface="+mj-lt"/>
              <a:buAutoNum type="alphaUcPeriod"/>
            </a:pPr>
            <a:r>
              <a:rPr lang="en-US" b="0" dirty="0"/>
              <a:t>Patient eligibility</a:t>
            </a:r>
          </a:p>
          <a:p>
            <a:pPr marL="457200" indent="-457200">
              <a:buFont typeface="+mj-lt"/>
              <a:buAutoNum type="alphaUcPeriod"/>
            </a:pPr>
            <a:r>
              <a:rPr lang="en-US" b="0" dirty="0"/>
              <a:t>Product coverage</a:t>
            </a:r>
          </a:p>
          <a:p>
            <a:pPr marL="457200" indent="-457200">
              <a:buFont typeface="+mj-lt"/>
              <a:buAutoNum type="alphaUcPeriod"/>
            </a:pPr>
            <a:r>
              <a:rPr lang="en-US" dirty="0">
                <a:solidFill>
                  <a:schemeClr val="accent3"/>
                </a:solidFill>
              </a:rPr>
              <a:t>Limited distribution drug status</a:t>
            </a:r>
          </a:p>
          <a:p>
            <a:pPr marL="457200" indent="-457200">
              <a:buFont typeface="+mj-lt"/>
              <a:buAutoNum type="alphaUcPeriod"/>
            </a:pPr>
            <a:r>
              <a:rPr lang="en-US" b="0" dirty="0"/>
              <a:t>Benefit financials for a chosen product and pharmacy</a:t>
            </a:r>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p:txBody>
      </p:sp>
      <p:pic>
        <p:nvPicPr>
          <p:cNvPr id="7" name="Picture 6" descr="A picture containing clock, meter&#10;&#10;Description automatically generated">
            <a:extLst>
              <a:ext uri="{FF2B5EF4-FFF2-40B4-BE49-F238E27FC236}">
                <a16:creationId xmlns:a16="http://schemas.microsoft.com/office/drawing/2014/main" id="{B2C7BDD3-FF93-4CCD-B987-BCBF13F712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1901265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Post-Test Question 3</a:t>
            </a:r>
          </a:p>
        </p:txBody>
      </p:sp>
      <p:sp>
        <p:nvSpPr>
          <p:cNvPr id="14" name="Content Placeholder 13"/>
          <p:cNvSpPr>
            <a:spLocks noGrp="1"/>
          </p:cNvSpPr>
          <p:nvPr>
            <p:ph idx="1"/>
          </p:nvPr>
        </p:nvSpPr>
        <p:spPr/>
        <p:txBody>
          <a:bodyPr/>
          <a:lstStyle/>
          <a:p>
            <a:pPr marL="0" indent="0">
              <a:buNone/>
            </a:pPr>
            <a:r>
              <a:rPr lang="en-US" dirty="0"/>
              <a:t>Which organizations does NCPDP collaborate with to improve patient care?</a:t>
            </a:r>
          </a:p>
          <a:p>
            <a:pPr marL="457200" indent="-457200">
              <a:buFont typeface="+mj-lt"/>
              <a:buAutoNum type="alphaUcPeriod"/>
            </a:pPr>
            <a:r>
              <a:rPr lang="en-US" b="0" dirty="0"/>
              <a:t>X12</a:t>
            </a:r>
          </a:p>
          <a:p>
            <a:pPr marL="457200" indent="-457200">
              <a:buFont typeface="+mj-lt"/>
              <a:buAutoNum type="alphaUcPeriod"/>
            </a:pPr>
            <a:r>
              <a:rPr lang="en-US" b="0" dirty="0"/>
              <a:t>CMS</a:t>
            </a:r>
          </a:p>
          <a:p>
            <a:pPr marL="457200" indent="-457200">
              <a:buFont typeface="+mj-lt"/>
              <a:buAutoNum type="alphaUcPeriod"/>
            </a:pPr>
            <a:r>
              <a:rPr lang="en-US" b="0" dirty="0"/>
              <a:t>HL7</a:t>
            </a:r>
          </a:p>
          <a:p>
            <a:pPr marL="457200" indent="-457200">
              <a:buFont typeface="+mj-lt"/>
              <a:buAutoNum type="alphaUcPeriod"/>
            </a:pPr>
            <a:r>
              <a:rPr lang="en-US" b="0" dirty="0"/>
              <a:t>PQA</a:t>
            </a:r>
          </a:p>
          <a:p>
            <a:pPr marL="457200" indent="-457200">
              <a:buFont typeface="+mj-lt"/>
              <a:buAutoNum type="alphaUcPeriod"/>
            </a:pPr>
            <a:r>
              <a:rPr lang="en-US" b="0" dirty="0"/>
              <a:t>All the above</a:t>
            </a:r>
          </a:p>
          <a:p>
            <a:pPr marL="457200" indent="-457200">
              <a:buFont typeface="+mj-lt"/>
              <a:buAutoNum type="alphaUcPeriod"/>
            </a:pPr>
            <a:endParaRPr lang="en-US" dirty="0"/>
          </a:p>
        </p:txBody>
      </p:sp>
      <p:pic>
        <p:nvPicPr>
          <p:cNvPr id="8" name="Picture 7" descr="A picture containing clock, meter&#10;&#10;Description automatically generated">
            <a:extLst>
              <a:ext uri="{FF2B5EF4-FFF2-40B4-BE49-F238E27FC236}">
                <a16:creationId xmlns:a16="http://schemas.microsoft.com/office/drawing/2014/main" id="{9365D02D-FC6D-42D5-A625-02F99F226C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68280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60FF933E-6DC5-4D19-B3F9-36325D67C56F}"/>
              </a:ext>
            </a:extLst>
          </p:cNvPr>
          <p:cNvSpPr>
            <a:spLocks noGrp="1" noChangeArrowheads="1"/>
          </p:cNvSpPr>
          <p:nvPr>
            <p:ph type="title"/>
          </p:nvPr>
        </p:nvSpPr>
        <p:spPr>
          <a:xfrm>
            <a:off x="4417375" y="1181099"/>
            <a:ext cx="5058932" cy="1143000"/>
          </a:xfrm>
        </p:spPr>
        <p:txBody>
          <a:bodyPr anchor="ctr">
            <a:normAutofit/>
          </a:bodyPr>
          <a:lstStyle/>
          <a:p>
            <a:r>
              <a:rPr lang="en-US" sz="3600" dirty="0">
                <a:latin typeface="Tahoma" charset="0"/>
                <a:ea typeface="MS PGothic" charset="0"/>
                <a:cs typeface="Tahoma" charset="0"/>
              </a:rPr>
              <a:t>Accreditation Statement</a:t>
            </a:r>
          </a:p>
        </p:txBody>
      </p:sp>
      <p:sp>
        <p:nvSpPr>
          <p:cNvPr id="10" name="Text Box 4">
            <a:extLst>
              <a:ext uri="{FF2B5EF4-FFF2-40B4-BE49-F238E27FC236}">
                <a16:creationId xmlns:a16="http://schemas.microsoft.com/office/drawing/2014/main" id="{B5B4072B-2B89-44DF-94E0-B9D81960254C}"/>
              </a:ext>
            </a:extLst>
          </p:cNvPr>
          <p:cNvSpPr txBox="1">
            <a:spLocks noChangeArrowheads="1"/>
          </p:cNvSpPr>
          <p:nvPr/>
        </p:nvSpPr>
        <p:spPr>
          <a:xfrm>
            <a:off x="349955" y="2449746"/>
            <a:ext cx="11492089" cy="3798654"/>
          </a:xfrm>
          <a:prstGeom prst="rect">
            <a:avLst/>
          </a:prstGeom>
          <a:noFill/>
        </p:spPr>
        <p:txBody>
          <a:bodyPr vert="horz" wrap="square" lIns="0" tIns="0" rIns="0" bIns="0" rtlCol="0">
            <a:no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1" i="0" kern="1200">
                <a:solidFill>
                  <a:schemeClr val="bg2"/>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0" i="0" kern="1200">
                <a:solidFill>
                  <a:schemeClr val="bg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bg2"/>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bg2"/>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mn-lt"/>
                <a:cs typeface="Arial"/>
              </a:rPr>
              <a:t>The Institute for Wellness and Education, Inc., is accredited by the Accreditation Council for Pharmacy Education (ACPE) as a provider of continuing pharmacy education.   Participants of the session who complete the evaluation and provide accurate CPE Monitor e-Profile information will have their credit  for 1.0 contact hours (0.10 CEU) submitted to CPE Monitor within 60 days of the event.  </a:t>
            </a:r>
          </a:p>
          <a:p>
            <a:pPr marL="0" indent="0">
              <a:buFont typeface="Arial" panose="020B0604020202020204" pitchFamily="34" charset="0"/>
              <a:buNone/>
            </a:pPr>
            <a:r>
              <a:rPr lang="en-US" sz="1600" dirty="0">
                <a:latin typeface="+mn-lt"/>
                <a:cs typeface="Arial"/>
              </a:rPr>
              <a:t>Please know that if accurate CPE Monitor e-Profile number is not provided within 60 days of the event, credit cannot be claimed after that time.  </a:t>
            </a:r>
            <a:endParaRPr lang="en-US" sz="1600" dirty="0">
              <a:latin typeface="+mn-lt"/>
              <a:ea typeface="MS PGothic" charset="0"/>
              <a:cs typeface="Arial"/>
            </a:endParaRPr>
          </a:p>
          <a:p>
            <a:pPr marL="0" indent="0">
              <a:lnSpc>
                <a:spcPct val="100000"/>
              </a:lnSpc>
              <a:buFont typeface="Arial" panose="020B0604020202020204" pitchFamily="34" charset="0"/>
              <a:buNone/>
            </a:pPr>
            <a:r>
              <a:rPr lang="en-US" sz="1600" dirty="0">
                <a:latin typeface="+mn-lt"/>
                <a:ea typeface="MS PGothic" charset="0"/>
                <a:cs typeface="Arial"/>
              </a:rPr>
              <a:t>ACPE program numbers are: </a:t>
            </a:r>
          </a:p>
          <a:p>
            <a:pPr marL="0" indent="0">
              <a:lnSpc>
                <a:spcPct val="100000"/>
              </a:lnSpc>
              <a:buFont typeface="Arial" panose="020B0604020202020204" pitchFamily="34" charset="0"/>
              <a:buNone/>
            </a:pPr>
            <a:r>
              <a:rPr lang="en-US" sz="1600">
                <a:latin typeface="+mn-lt"/>
                <a:ea typeface="MS PGothic" charset="0"/>
                <a:cs typeface="Arial"/>
              </a:rPr>
              <a:t>0459-0000-20-042-H04-P and 0459-0000-20-042-H04-T</a:t>
            </a:r>
            <a:endParaRPr lang="en-US" sz="1600" dirty="0">
              <a:latin typeface="+mn-lt"/>
              <a:ea typeface="MS PGothic" charset="0"/>
              <a:cs typeface="Arial"/>
            </a:endParaRPr>
          </a:p>
          <a:p>
            <a:pPr marL="0" indent="0">
              <a:lnSpc>
                <a:spcPct val="100000"/>
              </a:lnSpc>
              <a:buFont typeface="Arial" panose="020B0604020202020204" pitchFamily="34" charset="0"/>
              <a:buNone/>
            </a:pPr>
            <a:r>
              <a:rPr lang="en-US" sz="1600" dirty="0">
                <a:latin typeface="+mn-lt"/>
                <a:ea typeface="MS PGothic" charset="0"/>
                <a:cs typeface="Arial"/>
              </a:rPr>
              <a:t>Release Date: December 10, 2020</a:t>
            </a:r>
            <a:br>
              <a:rPr lang="en-US" sz="1600" dirty="0">
                <a:latin typeface="+mn-lt"/>
                <a:ea typeface="MS PGothic" charset="0"/>
                <a:cs typeface="Arial"/>
              </a:rPr>
            </a:br>
            <a:endParaRPr lang="en-US" sz="1600" dirty="0">
              <a:latin typeface="+mn-lt"/>
              <a:ea typeface="MS PGothic" charset="0"/>
              <a:cs typeface="Tahoma" charset="0"/>
            </a:endParaRPr>
          </a:p>
        </p:txBody>
      </p:sp>
      <p:pic>
        <p:nvPicPr>
          <p:cNvPr id="11" name="Picture 5" descr="ACPE 2007 logo">
            <a:extLst>
              <a:ext uri="{FF2B5EF4-FFF2-40B4-BE49-F238E27FC236}">
                <a16:creationId xmlns:a16="http://schemas.microsoft.com/office/drawing/2014/main" id="{1440B210-FADE-450B-9E48-77096B49A0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4326" y="1088897"/>
            <a:ext cx="1418070" cy="132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pic>
        <p:nvPicPr>
          <p:cNvPr id="4" name="bjClassifierImageBottom"/>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 y="6519163"/>
            <a:ext cx="1655067" cy="326137"/>
          </a:xfrm>
          <a:prstGeom prst="rect">
            <a:avLst/>
          </a:prstGeom>
        </p:spPr>
      </p:pic>
    </p:spTree>
    <p:extLst>
      <p:ext uri="{BB962C8B-B14F-4D97-AF65-F5344CB8AC3E}">
        <p14:creationId xmlns:p14="http://schemas.microsoft.com/office/powerpoint/2010/main" val="3956752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Post-Test Question 3</a:t>
            </a:r>
          </a:p>
        </p:txBody>
      </p:sp>
      <p:sp>
        <p:nvSpPr>
          <p:cNvPr id="14" name="Content Placeholder 13"/>
          <p:cNvSpPr>
            <a:spLocks noGrp="1"/>
          </p:cNvSpPr>
          <p:nvPr>
            <p:ph idx="1"/>
          </p:nvPr>
        </p:nvSpPr>
        <p:spPr/>
        <p:txBody>
          <a:bodyPr/>
          <a:lstStyle/>
          <a:p>
            <a:pPr marL="0" indent="0">
              <a:buNone/>
            </a:pPr>
            <a:r>
              <a:rPr lang="en-US" dirty="0"/>
              <a:t>Which organizations does NCPDP collaborate with to improve patient care?</a:t>
            </a:r>
          </a:p>
          <a:p>
            <a:pPr marL="457200" indent="-457200">
              <a:buFont typeface="+mj-lt"/>
              <a:buAutoNum type="alphaUcPeriod"/>
            </a:pPr>
            <a:r>
              <a:rPr lang="en-US" b="0" dirty="0"/>
              <a:t>X12</a:t>
            </a:r>
          </a:p>
          <a:p>
            <a:pPr marL="457200" indent="-457200">
              <a:buFont typeface="+mj-lt"/>
              <a:buAutoNum type="alphaUcPeriod"/>
            </a:pPr>
            <a:r>
              <a:rPr lang="en-US" b="0" dirty="0"/>
              <a:t>CMS</a:t>
            </a:r>
          </a:p>
          <a:p>
            <a:pPr marL="457200" indent="-457200">
              <a:buFont typeface="+mj-lt"/>
              <a:buAutoNum type="alphaUcPeriod"/>
            </a:pPr>
            <a:r>
              <a:rPr lang="en-US" b="0" dirty="0"/>
              <a:t>HL7</a:t>
            </a:r>
          </a:p>
          <a:p>
            <a:pPr marL="457200" indent="-457200">
              <a:buFont typeface="+mj-lt"/>
              <a:buAutoNum type="alphaUcPeriod"/>
            </a:pPr>
            <a:r>
              <a:rPr lang="en-US" b="0" dirty="0"/>
              <a:t>PQA</a:t>
            </a:r>
          </a:p>
          <a:p>
            <a:pPr marL="457200" indent="-457200">
              <a:buFont typeface="+mj-lt"/>
              <a:buAutoNum type="alphaUcPeriod"/>
            </a:pPr>
            <a:r>
              <a:rPr lang="en-US" dirty="0">
                <a:solidFill>
                  <a:schemeClr val="accent3"/>
                </a:solidFill>
              </a:rPr>
              <a:t>All the above</a:t>
            </a:r>
          </a:p>
          <a:p>
            <a:pPr marL="457200" indent="-457200">
              <a:buFont typeface="+mj-lt"/>
              <a:buAutoNum type="alphaUcPeriod"/>
            </a:pPr>
            <a:endParaRPr lang="en-US" dirty="0"/>
          </a:p>
        </p:txBody>
      </p:sp>
      <p:pic>
        <p:nvPicPr>
          <p:cNvPr id="7" name="Picture 6" descr="A picture containing clock, meter&#10;&#10;Description automatically generated">
            <a:extLst>
              <a:ext uri="{FF2B5EF4-FFF2-40B4-BE49-F238E27FC236}">
                <a16:creationId xmlns:a16="http://schemas.microsoft.com/office/drawing/2014/main" id="{A95CF0A3-E79D-4BE5-AB5D-F818D35B3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4134449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Post-Test Question 4</a:t>
            </a:r>
          </a:p>
        </p:txBody>
      </p:sp>
      <p:sp>
        <p:nvSpPr>
          <p:cNvPr id="14" name="Content Placeholder 13"/>
          <p:cNvSpPr>
            <a:spLocks noGrp="1"/>
          </p:cNvSpPr>
          <p:nvPr>
            <p:ph idx="1"/>
          </p:nvPr>
        </p:nvSpPr>
        <p:spPr/>
        <p:txBody>
          <a:bodyPr/>
          <a:lstStyle/>
          <a:p>
            <a:pPr marL="0" indent="0">
              <a:buNone/>
            </a:pPr>
            <a:r>
              <a:rPr lang="en-US" dirty="0"/>
              <a:t>Which standards organization created the 270/271 transaction designed to help with benefit coverage?</a:t>
            </a:r>
          </a:p>
          <a:p>
            <a:pPr marL="457200" indent="-457200">
              <a:buFont typeface="+mj-lt"/>
              <a:buAutoNum type="alphaUcPeriod"/>
            </a:pPr>
            <a:r>
              <a:rPr lang="en-US" b="0" dirty="0"/>
              <a:t>NCPDP</a:t>
            </a:r>
          </a:p>
          <a:p>
            <a:pPr marL="457200" indent="-457200">
              <a:buFont typeface="+mj-lt"/>
              <a:buAutoNum type="alphaUcPeriod"/>
            </a:pPr>
            <a:r>
              <a:rPr lang="en-US" b="0" dirty="0"/>
              <a:t>HL7</a:t>
            </a:r>
          </a:p>
          <a:p>
            <a:pPr marL="457200" indent="-457200">
              <a:buFont typeface="+mj-lt"/>
              <a:buAutoNum type="alphaUcPeriod"/>
            </a:pPr>
            <a:r>
              <a:rPr lang="en-US" b="0" dirty="0"/>
              <a:t>CAQH</a:t>
            </a:r>
          </a:p>
          <a:p>
            <a:pPr marL="457200" indent="-457200">
              <a:buFont typeface="+mj-lt"/>
              <a:buAutoNum type="alphaUcPeriod"/>
            </a:pPr>
            <a:r>
              <a:rPr lang="en-US" b="0" dirty="0"/>
              <a:t>X12</a:t>
            </a:r>
          </a:p>
        </p:txBody>
      </p:sp>
      <p:pic>
        <p:nvPicPr>
          <p:cNvPr id="7" name="Picture 6" descr="A picture containing clock, meter&#10;&#10;Description automatically generated">
            <a:extLst>
              <a:ext uri="{FF2B5EF4-FFF2-40B4-BE49-F238E27FC236}">
                <a16:creationId xmlns:a16="http://schemas.microsoft.com/office/drawing/2014/main" id="{D0822A77-FE5C-4B70-A577-36E26C4573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3395314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Post-Test Question 4</a:t>
            </a:r>
          </a:p>
        </p:txBody>
      </p:sp>
      <p:sp>
        <p:nvSpPr>
          <p:cNvPr id="14" name="Content Placeholder 13"/>
          <p:cNvSpPr>
            <a:spLocks noGrp="1"/>
          </p:cNvSpPr>
          <p:nvPr>
            <p:ph idx="1"/>
          </p:nvPr>
        </p:nvSpPr>
        <p:spPr/>
        <p:txBody>
          <a:bodyPr/>
          <a:lstStyle/>
          <a:p>
            <a:pPr marL="0" indent="0">
              <a:buNone/>
            </a:pPr>
            <a:r>
              <a:rPr lang="en-US" dirty="0"/>
              <a:t>Which standards organization created the 270/271 transaction designed to help with benefit coverage?</a:t>
            </a:r>
          </a:p>
          <a:p>
            <a:pPr marL="457200" indent="-457200">
              <a:buFont typeface="+mj-lt"/>
              <a:buAutoNum type="alphaUcPeriod"/>
            </a:pPr>
            <a:r>
              <a:rPr lang="en-US" b="0" dirty="0"/>
              <a:t>NCPDP</a:t>
            </a:r>
          </a:p>
          <a:p>
            <a:pPr marL="457200" indent="-457200">
              <a:buFont typeface="+mj-lt"/>
              <a:buAutoNum type="alphaUcPeriod"/>
            </a:pPr>
            <a:r>
              <a:rPr lang="en-US" b="0" dirty="0"/>
              <a:t>HL7</a:t>
            </a:r>
          </a:p>
          <a:p>
            <a:pPr marL="457200" indent="-457200">
              <a:buFont typeface="+mj-lt"/>
              <a:buAutoNum type="alphaUcPeriod"/>
            </a:pPr>
            <a:r>
              <a:rPr lang="en-US" b="0" dirty="0"/>
              <a:t>CAQH</a:t>
            </a:r>
          </a:p>
          <a:p>
            <a:pPr marL="457200" indent="-457200">
              <a:buFont typeface="+mj-lt"/>
              <a:buAutoNum type="alphaUcPeriod"/>
            </a:pPr>
            <a:r>
              <a:rPr lang="en-US" dirty="0">
                <a:solidFill>
                  <a:schemeClr val="accent3"/>
                </a:solidFill>
              </a:rPr>
              <a:t>X12</a:t>
            </a:r>
          </a:p>
        </p:txBody>
      </p:sp>
      <p:pic>
        <p:nvPicPr>
          <p:cNvPr id="7" name="Picture 6" descr="A picture containing clock, meter&#10;&#10;Description automatically generated">
            <a:extLst>
              <a:ext uri="{FF2B5EF4-FFF2-40B4-BE49-F238E27FC236}">
                <a16:creationId xmlns:a16="http://schemas.microsoft.com/office/drawing/2014/main" id="{85C605E4-ABBB-4469-8C2C-4BE1B13734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3324624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Post-Test Question 5</a:t>
            </a:r>
          </a:p>
        </p:txBody>
      </p:sp>
      <p:sp>
        <p:nvSpPr>
          <p:cNvPr id="14" name="Content Placeholder 13"/>
          <p:cNvSpPr>
            <a:spLocks noGrp="1"/>
          </p:cNvSpPr>
          <p:nvPr>
            <p:ph idx="1"/>
          </p:nvPr>
        </p:nvSpPr>
        <p:spPr/>
        <p:txBody>
          <a:bodyPr/>
          <a:lstStyle/>
          <a:p>
            <a:pPr marL="0" indent="0">
              <a:buNone/>
            </a:pPr>
            <a:r>
              <a:rPr lang="en-US" dirty="0"/>
              <a:t>Which of the following processes needs an electronic solution for a specialty patient?</a:t>
            </a:r>
          </a:p>
          <a:p>
            <a:pPr marL="457200" indent="-457200">
              <a:buFont typeface="+mj-lt"/>
              <a:buAutoNum type="alphaUcPeriod"/>
            </a:pPr>
            <a:r>
              <a:rPr lang="en-US" b="0" dirty="0"/>
              <a:t>Medication prescribing</a:t>
            </a:r>
          </a:p>
          <a:p>
            <a:pPr marL="457200" indent="-457200">
              <a:buFont typeface="+mj-lt"/>
              <a:buAutoNum type="alphaUcPeriod"/>
            </a:pPr>
            <a:r>
              <a:rPr lang="en-US" b="0" dirty="0"/>
              <a:t>Patient consent</a:t>
            </a:r>
          </a:p>
          <a:p>
            <a:pPr marL="457200" indent="-457200">
              <a:buFont typeface="+mj-lt"/>
              <a:buAutoNum type="alphaUcPeriod"/>
            </a:pPr>
            <a:r>
              <a:rPr lang="en-US" b="0" dirty="0"/>
              <a:t>REMS</a:t>
            </a:r>
          </a:p>
          <a:p>
            <a:pPr marL="457200" indent="-457200">
              <a:buFont typeface="+mj-lt"/>
              <a:buAutoNum type="alphaUcPeriod"/>
            </a:pPr>
            <a:r>
              <a:rPr lang="en-US" b="0" dirty="0"/>
              <a:t>Prior authorization</a:t>
            </a:r>
          </a:p>
          <a:p>
            <a:pPr marL="457200" indent="-457200">
              <a:buFont typeface="+mj-lt"/>
              <a:buAutoNum type="alphaUcPeriod"/>
            </a:pPr>
            <a:endParaRPr lang="en-US" dirty="0"/>
          </a:p>
        </p:txBody>
      </p:sp>
      <p:pic>
        <p:nvPicPr>
          <p:cNvPr id="7" name="Picture 6" descr="A picture containing clock, meter&#10;&#10;Description automatically generated">
            <a:extLst>
              <a:ext uri="{FF2B5EF4-FFF2-40B4-BE49-F238E27FC236}">
                <a16:creationId xmlns:a16="http://schemas.microsoft.com/office/drawing/2014/main" id="{46EDCF5B-E88E-4EA7-A308-646239D94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1692934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Post-Test Question 5</a:t>
            </a:r>
          </a:p>
        </p:txBody>
      </p:sp>
      <p:sp>
        <p:nvSpPr>
          <p:cNvPr id="14" name="Content Placeholder 13"/>
          <p:cNvSpPr>
            <a:spLocks noGrp="1"/>
          </p:cNvSpPr>
          <p:nvPr>
            <p:ph idx="1"/>
          </p:nvPr>
        </p:nvSpPr>
        <p:spPr/>
        <p:txBody>
          <a:bodyPr/>
          <a:lstStyle/>
          <a:p>
            <a:pPr marL="0" indent="0">
              <a:buNone/>
            </a:pPr>
            <a:r>
              <a:rPr lang="en-US" dirty="0"/>
              <a:t>Which of the following processes needs an electronic solution for a specialty patient?</a:t>
            </a:r>
          </a:p>
          <a:p>
            <a:pPr marL="457200" indent="-457200">
              <a:buFont typeface="+mj-lt"/>
              <a:buAutoNum type="alphaUcPeriod"/>
            </a:pPr>
            <a:r>
              <a:rPr lang="en-US" b="0" dirty="0"/>
              <a:t>Medication prescribing</a:t>
            </a:r>
          </a:p>
          <a:p>
            <a:pPr marL="457200" indent="-457200">
              <a:buFont typeface="+mj-lt"/>
              <a:buAutoNum type="alphaUcPeriod"/>
            </a:pPr>
            <a:r>
              <a:rPr lang="en-US" dirty="0">
                <a:solidFill>
                  <a:schemeClr val="accent3"/>
                </a:solidFill>
              </a:rPr>
              <a:t>Patient consent</a:t>
            </a:r>
          </a:p>
          <a:p>
            <a:pPr marL="457200" indent="-457200">
              <a:buFont typeface="+mj-lt"/>
              <a:buAutoNum type="alphaUcPeriod"/>
            </a:pPr>
            <a:r>
              <a:rPr lang="en-US" b="0" dirty="0"/>
              <a:t>REMS</a:t>
            </a:r>
          </a:p>
          <a:p>
            <a:pPr marL="457200" indent="-457200">
              <a:buFont typeface="+mj-lt"/>
              <a:buAutoNum type="alphaUcPeriod"/>
            </a:pPr>
            <a:r>
              <a:rPr lang="en-US" b="0" dirty="0"/>
              <a:t>Prior authorization</a:t>
            </a:r>
          </a:p>
          <a:p>
            <a:pPr marL="457200" indent="-457200">
              <a:buFont typeface="+mj-lt"/>
              <a:buAutoNum type="alphaUcPeriod"/>
            </a:pPr>
            <a:endParaRPr lang="en-US" dirty="0"/>
          </a:p>
        </p:txBody>
      </p:sp>
      <p:pic>
        <p:nvPicPr>
          <p:cNvPr id="7" name="Picture 6" descr="A picture containing clock, meter&#10;&#10;Description automatically generated">
            <a:extLst>
              <a:ext uri="{FF2B5EF4-FFF2-40B4-BE49-F238E27FC236}">
                <a16:creationId xmlns:a16="http://schemas.microsoft.com/office/drawing/2014/main" id="{5BEF3AF4-7F35-4441-AC92-0B606BFA0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1201290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6" name="Title 5"/>
          <p:cNvSpPr>
            <a:spLocks noGrp="1"/>
          </p:cNvSpPr>
          <p:nvPr>
            <p:ph type="title" idx="4294967295"/>
          </p:nvPr>
        </p:nvSpPr>
        <p:spPr>
          <a:xfrm>
            <a:off x="1828800" y="2636286"/>
            <a:ext cx="4187825" cy="1784350"/>
          </a:xfrm>
          <a:prstGeom prst="rect">
            <a:avLst/>
          </a:prstGeom>
        </p:spPr>
        <p:txBody>
          <a:bodyPr/>
          <a:lstStyle/>
          <a:p>
            <a:r>
              <a:rPr lang="en-US" sz="5400" dirty="0">
                <a:solidFill>
                  <a:schemeClr val="bg1"/>
                </a:solidFill>
                <a:latin typeface="Prometo"/>
              </a:rPr>
              <a:t>Questions?</a:t>
            </a:r>
          </a:p>
        </p:txBody>
      </p:sp>
      <p:pic>
        <p:nvPicPr>
          <p:cNvPr id="3" name="Picture 2" descr="Logo&#10;&#10;Description automatically generated">
            <a:extLst>
              <a:ext uri="{FF2B5EF4-FFF2-40B4-BE49-F238E27FC236}">
                <a16:creationId xmlns:a16="http://schemas.microsoft.com/office/drawing/2014/main" id="{713EBA58-B916-422F-AAF6-BCC7363CE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8285" y="6288297"/>
            <a:ext cx="1421716" cy="430926"/>
          </a:xfrm>
          <a:prstGeom prst="rect">
            <a:avLst/>
          </a:prstGeom>
        </p:spPr>
      </p:pic>
    </p:spTree>
    <p:extLst>
      <p:ext uri="{BB962C8B-B14F-4D97-AF65-F5344CB8AC3E}">
        <p14:creationId xmlns:p14="http://schemas.microsoft.com/office/powerpoint/2010/main" val="4197962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E0C198-DBC4-4256-8C63-F7B01B9DF949}"/>
              </a:ext>
            </a:extLst>
          </p:cNvPr>
          <p:cNvSpPr>
            <a:spLocks noGrp="1"/>
          </p:cNvSpPr>
          <p:nvPr>
            <p:ph type="sldNum" sz="quarter" idx="10"/>
          </p:nvPr>
        </p:nvSpPr>
        <p:spPr/>
        <p:txBody>
          <a:bodyPr/>
          <a:lstStyle/>
          <a:p>
            <a:fld id="{D8D877B3-D348-4611-9BDB-C5374591D951}" type="slidenum">
              <a:rPr lang="en-US" smtClean="0"/>
              <a:pPr/>
              <a:t>56</a:t>
            </a:fld>
            <a:endParaRPr lang="en-US" dirty="0"/>
          </a:p>
        </p:txBody>
      </p:sp>
      <p:sp>
        <p:nvSpPr>
          <p:cNvPr id="3" name="Content Placeholder 2">
            <a:extLst>
              <a:ext uri="{FF2B5EF4-FFF2-40B4-BE49-F238E27FC236}">
                <a16:creationId xmlns:a16="http://schemas.microsoft.com/office/drawing/2014/main" id="{831B0A63-166D-4675-8698-0E85092ECE28}"/>
              </a:ext>
            </a:extLst>
          </p:cNvPr>
          <p:cNvSpPr>
            <a:spLocks noGrp="1"/>
          </p:cNvSpPr>
          <p:nvPr>
            <p:ph idx="1"/>
          </p:nvPr>
        </p:nvSpPr>
        <p:spPr>
          <a:xfrm>
            <a:off x="846075" y="1776845"/>
            <a:ext cx="7736816" cy="4218709"/>
          </a:xfrm>
        </p:spPr>
        <p:txBody>
          <a:bodyPr/>
          <a:lstStyle/>
          <a:p>
            <a:r>
              <a:rPr lang="en-US" sz="2000" dirty="0">
                <a:solidFill>
                  <a:srgbClr val="005596"/>
                </a:solidFill>
              </a:rPr>
              <a:t>1. Access the QReader to be taken to Registration Page enter the platform, complete the evaluation and claim CE credit. OR Type this address into the browse of any device – </a:t>
            </a:r>
            <a:r>
              <a:rPr lang="en-US" sz="2000" dirty="0">
                <a:solidFill>
                  <a:srgbClr val="005596"/>
                </a:solidFill>
                <a:hlinkClick r:id="rId2"/>
              </a:rPr>
              <a:t>https://www.lecturepanda.com/r/NCPDPEvolve2</a:t>
            </a:r>
            <a:endParaRPr lang="en-US" sz="2000" dirty="0">
              <a:solidFill>
                <a:srgbClr val="005596"/>
              </a:solidFill>
            </a:endParaRPr>
          </a:p>
          <a:p>
            <a:endParaRPr lang="en-US" sz="2000" dirty="0">
              <a:solidFill>
                <a:srgbClr val="005596"/>
              </a:solidFill>
            </a:endParaRPr>
          </a:p>
          <a:p>
            <a:r>
              <a:rPr lang="en-US" sz="2000" dirty="0">
                <a:solidFill>
                  <a:srgbClr val="005596"/>
                </a:solidFill>
              </a:rPr>
              <a:t>2. Be prepared to have your CPE Monitor number to enter along with your Birth Month and Birth Date.  If the information you input does not match CPE Monitor, you will immediately be informed to correct.</a:t>
            </a:r>
          </a:p>
          <a:p>
            <a:endParaRPr lang="en-US" sz="2000" dirty="0">
              <a:solidFill>
                <a:srgbClr val="005596"/>
              </a:solidFill>
            </a:endParaRPr>
          </a:p>
          <a:p>
            <a:r>
              <a:rPr lang="en-US" sz="2000" dirty="0">
                <a:solidFill>
                  <a:srgbClr val="005596"/>
                </a:solidFill>
              </a:rPr>
              <a:t>3. Complete the QUIZ – your credit should post with CPE Monitor in about 24 hours.  </a:t>
            </a:r>
          </a:p>
          <a:p>
            <a:endParaRPr lang="en-US" dirty="0"/>
          </a:p>
        </p:txBody>
      </p:sp>
      <p:sp>
        <p:nvSpPr>
          <p:cNvPr id="5" name="Title 4">
            <a:extLst>
              <a:ext uri="{FF2B5EF4-FFF2-40B4-BE49-F238E27FC236}">
                <a16:creationId xmlns:a16="http://schemas.microsoft.com/office/drawing/2014/main" id="{2BEF2351-EC77-417C-8745-B36ED63003AE}"/>
              </a:ext>
            </a:extLst>
          </p:cNvPr>
          <p:cNvSpPr>
            <a:spLocks noGrp="1"/>
          </p:cNvSpPr>
          <p:nvPr>
            <p:ph type="title"/>
          </p:nvPr>
        </p:nvSpPr>
        <p:spPr>
          <a:xfrm>
            <a:off x="846074" y="1051047"/>
            <a:ext cx="7736816" cy="725798"/>
          </a:xfrm>
        </p:spPr>
        <p:txBody>
          <a:bodyPr/>
          <a:lstStyle/>
          <a:p>
            <a:r>
              <a:rPr lang="en-US" dirty="0"/>
              <a:t>Claim CE Weblink</a:t>
            </a:r>
          </a:p>
        </p:txBody>
      </p:sp>
      <p:pic>
        <p:nvPicPr>
          <p:cNvPr id="14" name="Picture Placeholder 13">
            <a:extLst>
              <a:ext uri="{FF2B5EF4-FFF2-40B4-BE49-F238E27FC236}">
                <a16:creationId xmlns:a16="http://schemas.microsoft.com/office/drawing/2014/main" id="{7C140CC1-6773-44AD-AD60-253B42F1525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617" r="617"/>
          <a:stretch/>
        </p:blipFill>
        <p:spPr>
          <a:xfrm>
            <a:off x="8748713" y="1433513"/>
            <a:ext cx="3048000" cy="3086100"/>
          </a:xfrm>
        </p:spPr>
      </p:pic>
    </p:spTree>
    <p:extLst>
      <p:ext uri="{BB962C8B-B14F-4D97-AF65-F5344CB8AC3E}">
        <p14:creationId xmlns:p14="http://schemas.microsoft.com/office/powerpoint/2010/main" val="1289022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Evaluation Weblink</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00807" y="1677146"/>
            <a:ext cx="10790697" cy="4377207"/>
          </a:xfrm>
        </p:spPr>
        <p:txBody>
          <a:bodyPr>
            <a:normAutofit fontScale="92500" lnSpcReduction="10000"/>
          </a:bodyPr>
          <a:lstStyle/>
          <a:p>
            <a:pPr marL="0" indent="0" algn="ctr">
              <a:buClrTx/>
              <a:buNone/>
            </a:pPr>
            <a:r>
              <a:rPr lang="en-US" sz="2400" dirty="0">
                <a:solidFill>
                  <a:srgbClr val="005596"/>
                </a:solidFill>
                <a:hlinkClick r:id="rId3"/>
              </a:rPr>
              <a:t>https://www.lecturepanda.com/r/NCPDPEvolve2</a:t>
            </a:r>
            <a:endParaRPr lang="en-US" sz="2400" dirty="0">
              <a:solidFill>
                <a:srgbClr val="0070C0"/>
              </a:solidFill>
            </a:endParaRPr>
          </a:p>
          <a:p>
            <a:pPr>
              <a:buClrTx/>
            </a:pPr>
            <a:r>
              <a:rPr lang="en-US" sz="2400" dirty="0"/>
              <a:t>Please use the weblink shown above to access the online evaluation.  Enter this address into the browser of your phone, tablet, laptop  or desktop. The process should take less than 5 minutes.</a:t>
            </a:r>
          </a:p>
          <a:p>
            <a:pPr>
              <a:buClrTx/>
            </a:pPr>
            <a:r>
              <a:rPr lang="en-US" sz="2400" dirty="0"/>
              <a:t>This evaluation asks for your CPE Monitor number in order to post CE credit, so have that number ready when you start the evaluation.  </a:t>
            </a:r>
          </a:p>
          <a:p>
            <a:pPr>
              <a:buClrTx/>
            </a:pPr>
            <a:r>
              <a:rPr lang="en-US" sz="2400" dirty="0"/>
              <a:t>Your credit will post about 4 weeks from the date of this event.  </a:t>
            </a:r>
          </a:p>
          <a:p>
            <a:pPr>
              <a:buClrTx/>
            </a:pPr>
            <a:r>
              <a:rPr lang="en-US" sz="2400" dirty="0"/>
              <a:t>If you have questions, please email: </a:t>
            </a:r>
            <a:r>
              <a:rPr lang="en-US" sz="2400" dirty="0">
                <a:hlinkClick r:id="rId4"/>
              </a:rPr>
              <a:t>office@instituteforwellness.org</a:t>
            </a:r>
            <a:endParaRPr lang="en-US" sz="2400" dirty="0"/>
          </a:p>
        </p:txBody>
      </p:sp>
      <p:pic>
        <p:nvPicPr>
          <p:cNvPr id="4" name="Picture 3" descr="A picture containing clock, meter&#10;&#10;Description automatically generated">
            <a:extLst>
              <a:ext uri="{FF2B5EF4-FFF2-40B4-BE49-F238E27FC236}">
                <a16:creationId xmlns:a16="http://schemas.microsoft.com/office/drawing/2014/main" id="{51440EA7-0783-425B-9A04-B1BD086AE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pic>
        <p:nvPicPr>
          <p:cNvPr id="7" name="bjClassifierImageBottom"/>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0" y="6519163"/>
            <a:ext cx="1655067" cy="326137"/>
          </a:xfrm>
          <a:prstGeom prst="rect">
            <a:avLst/>
          </a:prstGeom>
        </p:spPr>
      </p:pic>
    </p:spTree>
    <p:extLst>
      <p:ext uri="{BB962C8B-B14F-4D97-AF65-F5344CB8AC3E}">
        <p14:creationId xmlns:p14="http://schemas.microsoft.com/office/powerpoint/2010/main" val="1620165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65C35C-ED75-0A45-8E8A-A67019E78B20}"/>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803" b="0" i="0" u="none" strike="noStrike" kern="1200" cap="none" spc="0" normalizeH="0" baseline="0" noProof="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F4CD587-5FA3-644B-BF6B-A572DF659585}"/>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 name="Rectangle 3">
            <a:extLst>
              <a:ext uri="{FF2B5EF4-FFF2-40B4-BE49-F238E27FC236}">
                <a16:creationId xmlns:a16="http://schemas.microsoft.com/office/drawing/2014/main" id="{DC9621BB-7D10-6E4A-B11B-D7518FBA424A}"/>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pSp>
        <p:nvGrpSpPr>
          <p:cNvPr id="5" name="Group 4">
            <a:extLst>
              <a:ext uri="{FF2B5EF4-FFF2-40B4-BE49-F238E27FC236}">
                <a16:creationId xmlns:a16="http://schemas.microsoft.com/office/drawing/2014/main" id="{401E0AB0-2991-1647-BF1E-86E18AE05051}"/>
              </a:ext>
            </a:extLst>
          </p:cNvPr>
          <p:cNvGrpSpPr/>
          <p:nvPr/>
        </p:nvGrpSpPr>
        <p:grpSpPr>
          <a:xfrm>
            <a:off x="10752013" y="10633"/>
            <a:ext cx="1439987" cy="6858000"/>
            <a:chOff x="1650797" y="10633"/>
            <a:chExt cx="1439987" cy="6858000"/>
          </a:xfrm>
        </p:grpSpPr>
        <p:pic>
          <p:nvPicPr>
            <p:cNvPr id="6" name="Picture Placeholder 4">
              <a:extLst>
                <a:ext uri="{FF2B5EF4-FFF2-40B4-BE49-F238E27FC236}">
                  <a16:creationId xmlns:a16="http://schemas.microsoft.com/office/drawing/2014/main" id="{AC591D9D-41E2-4941-B0AD-2B592F94F8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7" name="Picture Placeholder 4">
              <a:extLst>
                <a:ext uri="{FF2B5EF4-FFF2-40B4-BE49-F238E27FC236}">
                  <a16:creationId xmlns:a16="http://schemas.microsoft.com/office/drawing/2014/main" id="{A5CE0850-8FA4-604A-8D71-2D667EE709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8" name="Picture Placeholder 4">
              <a:extLst>
                <a:ext uri="{FF2B5EF4-FFF2-40B4-BE49-F238E27FC236}">
                  <a16:creationId xmlns:a16="http://schemas.microsoft.com/office/drawing/2014/main" id="{67295BAE-3B77-AA41-B2B6-8614E0671D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9" name="Group 8">
            <a:extLst>
              <a:ext uri="{FF2B5EF4-FFF2-40B4-BE49-F238E27FC236}">
                <a16:creationId xmlns:a16="http://schemas.microsoft.com/office/drawing/2014/main" id="{323020C1-B7D7-2940-97E5-7110620C9B15}"/>
              </a:ext>
            </a:extLst>
          </p:cNvPr>
          <p:cNvGrpSpPr/>
          <p:nvPr/>
        </p:nvGrpSpPr>
        <p:grpSpPr>
          <a:xfrm>
            <a:off x="8391839" y="10633"/>
            <a:ext cx="2331719" cy="6858000"/>
            <a:chOff x="1650797" y="10633"/>
            <a:chExt cx="2331719" cy="6858000"/>
          </a:xfrm>
        </p:grpSpPr>
        <p:pic>
          <p:nvPicPr>
            <p:cNvPr id="10" name="Picture Placeholder 4">
              <a:extLst>
                <a:ext uri="{FF2B5EF4-FFF2-40B4-BE49-F238E27FC236}">
                  <a16:creationId xmlns:a16="http://schemas.microsoft.com/office/drawing/2014/main" id="{9A7AA60D-E7ED-5E44-8A5D-0A3F1197CD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1" name="Picture Placeholder 4">
              <a:extLst>
                <a:ext uri="{FF2B5EF4-FFF2-40B4-BE49-F238E27FC236}">
                  <a16:creationId xmlns:a16="http://schemas.microsoft.com/office/drawing/2014/main" id="{6AC3BC95-7172-BB49-8B8B-19DCB81C9E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2" name="Picture Placeholder 4">
              <a:extLst>
                <a:ext uri="{FF2B5EF4-FFF2-40B4-BE49-F238E27FC236}">
                  <a16:creationId xmlns:a16="http://schemas.microsoft.com/office/drawing/2014/main" id="{FC2CEF78-D740-C14D-BCB6-85C9C2C695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13" name="Group 12">
            <a:extLst>
              <a:ext uri="{FF2B5EF4-FFF2-40B4-BE49-F238E27FC236}">
                <a16:creationId xmlns:a16="http://schemas.microsoft.com/office/drawing/2014/main" id="{37792893-AFBE-984B-B732-C0F8219A6FC8}"/>
              </a:ext>
            </a:extLst>
          </p:cNvPr>
          <p:cNvGrpSpPr/>
          <p:nvPr/>
        </p:nvGrpSpPr>
        <p:grpSpPr>
          <a:xfrm>
            <a:off x="1650797" y="10633"/>
            <a:ext cx="2331719" cy="6858000"/>
            <a:chOff x="1650797" y="10633"/>
            <a:chExt cx="2331719" cy="6858000"/>
          </a:xfrm>
        </p:grpSpPr>
        <p:pic>
          <p:nvPicPr>
            <p:cNvPr id="14" name="Picture Placeholder 4">
              <a:extLst>
                <a:ext uri="{FF2B5EF4-FFF2-40B4-BE49-F238E27FC236}">
                  <a16:creationId xmlns:a16="http://schemas.microsoft.com/office/drawing/2014/main" id="{A45FB4A2-9525-D54C-8208-BCF7EA49D6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5" name="Picture Placeholder 4">
              <a:extLst>
                <a:ext uri="{FF2B5EF4-FFF2-40B4-BE49-F238E27FC236}">
                  <a16:creationId xmlns:a16="http://schemas.microsoft.com/office/drawing/2014/main" id="{9D8E9ACF-F38C-B54A-8B30-33115DC6CA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6" name="Picture Placeholder 4">
              <a:extLst>
                <a:ext uri="{FF2B5EF4-FFF2-40B4-BE49-F238E27FC236}">
                  <a16:creationId xmlns:a16="http://schemas.microsoft.com/office/drawing/2014/main" id="{43DE9A9B-DCE9-A143-8748-E15E810907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17" name="Oval 16">
            <a:extLst>
              <a:ext uri="{FF2B5EF4-FFF2-40B4-BE49-F238E27FC236}">
                <a16:creationId xmlns:a16="http://schemas.microsoft.com/office/drawing/2014/main" id="{208EFF29-B617-1A48-9664-3D8E905859FD}"/>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8" name="Title 6">
            <a:extLst>
              <a:ext uri="{FF2B5EF4-FFF2-40B4-BE49-F238E27FC236}">
                <a16:creationId xmlns:a16="http://schemas.microsoft.com/office/drawing/2014/main" id="{7110F8B2-F0A6-5641-8FAB-5CEE18D58B72}"/>
              </a:ext>
            </a:extLst>
          </p:cNvPr>
          <p:cNvSpPr txBox="1">
            <a:spLocks/>
          </p:cNvSpPr>
          <p:nvPr/>
        </p:nvSpPr>
        <p:spPr>
          <a:xfrm>
            <a:off x="1873016" y="2733809"/>
            <a:ext cx="8578788" cy="1783443"/>
          </a:xfrm>
          <a:prstGeom prst="rect">
            <a:avLst/>
          </a:prstGeom>
        </p:spPr>
        <p:txBody>
          <a:bodyPr lIns="457200" tIns="0" rIns="457200" anchor="ct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ctr" defTabSz="914318" rtl="0" eaLnBrk="1" fontAlgn="auto" latinLnBrk="0" hangingPunct="1">
              <a:lnSpc>
                <a:spcPct val="75000"/>
              </a:lnSpc>
              <a:spcBef>
                <a:spcPct val="0"/>
              </a:spcBef>
              <a:spcAft>
                <a:spcPts val="0"/>
              </a:spcAft>
              <a:buClrTx/>
              <a:buSzTx/>
              <a:buFontTx/>
              <a:buNone/>
              <a:tabLst/>
              <a:defRPr/>
            </a:pPr>
            <a:r>
              <a:rPr kumimoji="0" lang="en-US" sz="7200" b="0" i="1" u="none" strike="noStrike" kern="1200" cap="none" spc="0" normalizeH="0" baseline="0" noProof="0">
                <a:ln>
                  <a:noFill/>
                </a:ln>
                <a:solidFill>
                  <a:srgbClr val="1E22AA"/>
                </a:solidFill>
                <a:effectLst/>
                <a:uLnTx/>
                <a:uFillTx/>
                <a:latin typeface="Prometo Medium" panose="020B0704030203060203" pitchFamily="34" charset="0"/>
                <a:ea typeface="+mj-ea"/>
                <a:cs typeface="+mj-cs"/>
              </a:rPr>
              <a:t>Concepts</a:t>
            </a:r>
            <a:endParaRPr kumimoji="0" lang="en-US" sz="7200" b="0" i="1" u="none" strike="noStrike" kern="1200" cap="none" spc="0" normalizeH="0" baseline="0" noProof="0">
              <a:ln>
                <a:noFill/>
              </a:ln>
              <a:solidFill>
                <a:srgbClr val="FFFFFF"/>
              </a:solidFill>
              <a:effectLst/>
              <a:uLnTx/>
              <a:uFillTx/>
              <a:latin typeface="Prometo Medium" panose="020B0704030203060203" pitchFamily="34" charset="0"/>
              <a:ea typeface="+mj-ea"/>
              <a:cs typeface="+mj-cs"/>
            </a:endParaRPr>
          </a:p>
        </p:txBody>
      </p:sp>
      <p:grpSp>
        <p:nvGrpSpPr>
          <p:cNvPr id="19" name="Group 18">
            <a:extLst>
              <a:ext uri="{FF2B5EF4-FFF2-40B4-BE49-F238E27FC236}">
                <a16:creationId xmlns:a16="http://schemas.microsoft.com/office/drawing/2014/main" id="{5374F290-047B-864A-88AB-18D669ABD883}"/>
              </a:ext>
            </a:extLst>
          </p:cNvPr>
          <p:cNvGrpSpPr/>
          <p:nvPr/>
        </p:nvGrpSpPr>
        <p:grpSpPr>
          <a:xfrm>
            <a:off x="0" y="10633"/>
            <a:ext cx="1611456" cy="6858000"/>
            <a:chOff x="2371060" y="10633"/>
            <a:chExt cx="1611456" cy="6858000"/>
          </a:xfrm>
        </p:grpSpPr>
        <p:pic>
          <p:nvPicPr>
            <p:cNvPr id="20" name="Picture Placeholder 4">
              <a:extLst>
                <a:ext uri="{FF2B5EF4-FFF2-40B4-BE49-F238E27FC236}">
                  <a16:creationId xmlns:a16="http://schemas.microsoft.com/office/drawing/2014/main" id="{C6A8B3FB-4ED3-C04D-8B02-B88E5B439B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21" name="Picture Placeholder 4">
              <a:extLst>
                <a:ext uri="{FF2B5EF4-FFF2-40B4-BE49-F238E27FC236}">
                  <a16:creationId xmlns:a16="http://schemas.microsoft.com/office/drawing/2014/main" id="{1574D03D-70C3-A44F-82A5-C746623AD1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22" name="Picture Placeholder 4">
              <a:extLst>
                <a:ext uri="{FF2B5EF4-FFF2-40B4-BE49-F238E27FC236}">
                  <a16:creationId xmlns:a16="http://schemas.microsoft.com/office/drawing/2014/main" id="{BC6C44CB-F3D5-5D41-B36F-59483E00F5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49" name="Title 6">
            <a:extLst>
              <a:ext uri="{FF2B5EF4-FFF2-40B4-BE49-F238E27FC236}">
                <a16:creationId xmlns:a16="http://schemas.microsoft.com/office/drawing/2014/main" id="{1AC8E2FB-B47D-554E-B35C-F07AFE631F97}"/>
              </a:ext>
            </a:extLst>
          </p:cNvPr>
          <p:cNvSpPr txBox="1">
            <a:spLocks/>
          </p:cNvSpPr>
          <p:nvPr/>
        </p:nvSpPr>
        <p:spPr>
          <a:xfrm>
            <a:off x="1883555" y="3258107"/>
            <a:ext cx="8578788" cy="1062407"/>
          </a:xfrm>
          <a:prstGeom prst="rect">
            <a:avLst/>
          </a:prstGeom>
        </p:spPr>
        <p:txBody>
          <a:bodyPr lIns="457200" tIns="0" rIns="457200" anchor="ct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ctr" defTabSz="914318" rtl="0" eaLnBrk="1" fontAlgn="auto" latinLnBrk="0" hangingPunct="1">
              <a:lnSpc>
                <a:spcPct val="75000"/>
              </a:lnSpc>
              <a:spcBef>
                <a:spcPct val="0"/>
              </a:spcBef>
              <a:spcAft>
                <a:spcPts val="0"/>
              </a:spcAft>
              <a:buClrTx/>
              <a:buSzTx/>
              <a:buFontTx/>
              <a:buNone/>
              <a:tabLst/>
              <a:defRPr/>
            </a:pPr>
            <a:r>
              <a:rPr kumimoji="0" lang="en-US" sz="4800" b="0" i="1" u="none" strike="noStrike" kern="1200" cap="none" spc="0" normalizeH="0" baseline="0" noProof="0" dirty="0">
                <a:ln>
                  <a:noFill/>
                </a:ln>
                <a:solidFill>
                  <a:srgbClr val="FFFFFF"/>
                </a:solidFill>
                <a:effectLst/>
                <a:uLnTx/>
                <a:uFillTx/>
                <a:latin typeface="Prometo Medium" panose="020B0604030203060203" pitchFamily="34" charset="77"/>
                <a:ea typeface="+mj-ea"/>
                <a:cs typeface="+mj-cs"/>
              </a:rPr>
              <a:t>We’re prioritizing </a:t>
            </a:r>
            <a:br>
              <a:rPr kumimoji="0" lang="en-US" sz="4800" b="0" i="1" u="none" strike="noStrike" kern="1200" cap="none" spc="0" normalizeH="0" baseline="0" noProof="0" dirty="0">
                <a:ln>
                  <a:noFill/>
                </a:ln>
                <a:solidFill>
                  <a:srgbClr val="FFFFFF"/>
                </a:solidFill>
                <a:effectLst/>
                <a:uLnTx/>
                <a:uFillTx/>
                <a:latin typeface="Prometo Medium" panose="020B0604030203060203" pitchFamily="34" charset="77"/>
                <a:ea typeface="+mj-ea"/>
                <a:cs typeface="+mj-cs"/>
              </a:rPr>
            </a:br>
            <a:r>
              <a:rPr kumimoji="0" lang="en-US" sz="4800" b="0" i="1" u="none" strike="noStrike" kern="1200" cap="none" spc="0" normalizeH="0" baseline="0" noProof="0" dirty="0">
                <a:ln>
                  <a:noFill/>
                </a:ln>
                <a:solidFill>
                  <a:srgbClr val="FFFFFF"/>
                </a:solidFill>
                <a:effectLst/>
                <a:uLnTx/>
                <a:uFillTx/>
                <a:latin typeface="Prometo Medium" panose="020B0604030203060203" pitchFamily="34" charset="77"/>
                <a:ea typeface="+mj-ea"/>
                <a:cs typeface="+mj-cs"/>
              </a:rPr>
              <a:t>health and safety. </a:t>
            </a:r>
          </a:p>
          <a:p>
            <a:pPr marL="0" marR="0" lvl="0" indent="0" algn="ctr" defTabSz="914318" rtl="0" eaLnBrk="1" fontAlgn="auto" latinLnBrk="0" hangingPunct="1">
              <a:lnSpc>
                <a:spcPct val="75000"/>
              </a:lnSpc>
              <a:spcBef>
                <a:spcPct val="0"/>
              </a:spcBef>
              <a:spcAft>
                <a:spcPts val="0"/>
              </a:spcAft>
              <a:buClrTx/>
              <a:buSzTx/>
              <a:buFontTx/>
              <a:buNone/>
              <a:tabLst/>
              <a:defRPr/>
            </a:pPr>
            <a:endParaRPr kumimoji="0" lang="en-US" sz="7200" b="0" i="1" u="none" strike="noStrike" kern="1200" cap="none" spc="0" normalizeH="0" baseline="0" noProof="0" dirty="0">
              <a:ln>
                <a:noFill/>
              </a:ln>
              <a:solidFill>
                <a:srgbClr val="FFFFFF"/>
              </a:solidFill>
              <a:effectLst/>
              <a:uLnTx/>
              <a:uFillTx/>
              <a:latin typeface="Prometo Medium" panose="020B0704030203060203" pitchFamily="34" charset="0"/>
              <a:ea typeface="+mj-ea"/>
              <a:cs typeface="+mj-cs"/>
            </a:endParaRPr>
          </a:p>
        </p:txBody>
      </p:sp>
      <p:sp>
        <p:nvSpPr>
          <p:cNvPr id="50" name="TextBox 49">
            <a:extLst>
              <a:ext uri="{FF2B5EF4-FFF2-40B4-BE49-F238E27FC236}">
                <a16:creationId xmlns:a16="http://schemas.microsoft.com/office/drawing/2014/main" id="{ABE2BD06-1213-B446-B37E-743F2A0D5EB1}"/>
              </a:ext>
            </a:extLst>
          </p:cNvPr>
          <p:cNvSpPr txBox="1"/>
          <p:nvPr/>
        </p:nvSpPr>
        <p:spPr>
          <a:xfrm>
            <a:off x="1883556" y="6041843"/>
            <a:ext cx="8578787" cy="3385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Prometo Medium" panose="020B0604030203060203" pitchFamily="34" charset="77"/>
                <a:ea typeface="Open Sans" charset="0"/>
                <a:cs typeface="Open Sans" charset="0"/>
              </a:rPr>
              <a:t>himssconference.org</a:t>
            </a:r>
            <a:endParaRPr kumimoji="0" lang="en-US" sz="1600" b="0" i="0" u="none" strike="noStrike" kern="1200" cap="none" spc="0" normalizeH="0" baseline="0" noProof="0" dirty="0">
              <a:ln>
                <a:noFill/>
              </a:ln>
              <a:solidFill>
                <a:srgbClr val="FFFFFF"/>
              </a:solidFill>
              <a:effectLst/>
              <a:uLnTx/>
              <a:uFillTx/>
              <a:latin typeface="Prometo Medium" panose="020B0604030203060203" pitchFamily="34" charset="77"/>
              <a:ea typeface="Open Sans" charset="0"/>
              <a:cs typeface="Open Sans" charset="0"/>
            </a:endParaRPr>
          </a:p>
        </p:txBody>
      </p:sp>
      <p:sp>
        <p:nvSpPr>
          <p:cNvPr id="51" name="TextBox 50">
            <a:extLst>
              <a:ext uri="{FF2B5EF4-FFF2-40B4-BE49-F238E27FC236}">
                <a16:creationId xmlns:a16="http://schemas.microsoft.com/office/drawing/2014/main" id="{E9CB7061-65BB-5A44-8EE4-4C9B90E36ACD}"/>
              </a:ext>
            </a:extLst>
          </p:cNvPr>
          <p:cNvSpPr txBox="1"/>
          <p:nvPr/>
        </p:nvSpPr>
        <p:spPr>
          <a:xfrm>
            <a:off x="2168795" y="4235540"/>
            <a:ext cx="79872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The HIMSS Global Conference &amp; Exhibition </a:t>
            </a:r>
            <a:b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will be held August 9-13, 2021 </a:t>
            </a:r>
          </a:p>
        </p:txBody>
      </p:sp>
      <p:pic>
        <p:nvPicPr>
          <p:cNvPr id="53" name="Picture 52" descr="A picture containing drawing&#10;&#10;Description automatically generated">
            <a:extLst>
              <a:ext uri="{FF2B5EF4-FFF2-40B4-BE49-F238E27FC236}">
                <a16:creationId xmlns:a16="http://schemas.microsoft.com/office/drawing/2014/main" id="{24651C40-CBA3-D142-A92B-C3876F572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781" y="322625"/>
            <a:ext cx="2657255" cy="1186997"/>
          </a:xfrm>
          <a:prstGeom prst="rect">
            <a:avLst/>
          </a:prstGeom>
        </p:spPr>
      </p:pic>
    </p:spTree>
    <p:extLst>
      <p:ext uri="{BB962C8B-B14F-4D97-AF65-F5344CB8AC3E}">
        <p14:creationId xmlns:p14="http://schemas.microsoft.com/office/powerpoint/2010/main" val="1560400534"/>
      </p:ext>
    </p:extLst>
  </p:cSld>
  <p:clrMapOvr>
    <a:masterClrMapping/>
  </p:clrMapOvr>
  <mc:AlternateContent xmlns:mc="http://schemas.openxmlformats.org/markup-compatibility/2006" xmlns:p14="http://schemas.microsoft.com/office/powerpoint/2010/main">
    <mc:Choice Requires="p14">
      <p:transition spd="slow" p14:dur="2000" advClick="0" advTm="10000">
        <p14:reveal/>
      </p:transition>
    </mc:Choice>
    <mc:Fallback xmlns="">
      <p:transition spd="slow" advClick="0" advTm="10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E825-33C1-435F-B8EE-1F416A9C1211}"/>
              </a:ext>
            </a:extLst>
          </p:cNvPr>
          <p:cNvSpPr>
            <a:spLocks noGrp="1"/>
          </p:cNvSpPr>
          <p:nvPr>
            <p:ph type="title"/>
          </p:nvPr>
        </p:nvSpPr>
        <p:spPr/>
        <p:txBody>
          <a:bodyPr/>
          <a:lstStyle/>
          <a:p>
            <a:pPr algn="ctr">
              <a:lnSpc>
                <a:spcPct val="125000"/>
              </a:lnSpc>
            </a:pPr>
            <a:r>
              <a:rPr lang="en-US" b="1" i="0" dirty="0"/>
              <a:t>SAVE THE DATE:</a:t>
            </a:r>
            <a:br>
              <a:rPr lang="en-US" b="1" i="0" dirty="0"/>
            </a:br>
            <a:r>
              <a:rPr lang="en-US" b="1" i="0" dirty="0"/>
              <a:t>NCPDP Annual Technology &amp; Business Conference</a:t>
            </a:r>
          </a:p>
        </p:txBody>
      </p:sp>
      <p:sp>
        <p:nvSpPr>
          <p:cNvPr id="3" name="Content Placeholder 2">
            <a:extLst>
              <a:ext uri="{FF2B5EF4-FFF2-40B4-BE49-F238E27FC236}">
                <a16:creationId xmlns:a16="http://schemas.microsoft.com/office/drawing/2014/main" id="{7AA5ED7E-5C15-48F4-9E34-6F02288FF333}"/>
              </a:ext>
            </a:extLst>
          </p:cNvPr>
          <p:cNvSpPr>
            <a:spLocks noGrp="1"/>
          </p:cNvSpPr>
          <p:nvPr>
            <p:ph idx="1"/>
          </p:nvPr>
        </p:nvSpPr>
        <p:spPr>
          <a:xfrm>
            <a:off x="854699" y="3400432"/>
            <a:ext cx="9833429" cy="2264687"/>
          </a:xfrm>
        </p:spPr>
        <p:txBody>
          <a:bodyPr>
            <a:normAutofit/>
          </a:bodyPr>
          <a:lstStyle/>
          <a:p>
            <a:pPr marL="0" indent="0" algn="ctr">
              <a:spcBef>
                <a:spcPts val="0"/>
              </a:spcBef>
              <a:buNone/>
            </a:pPr>
            <a:r>
              <a:rPr lang="en-US" sz="2800" b="0" dirty="0"/>
              <a:t>June 29-30, 2021</a:t>
            </a:r>
          </a:p>
          <a:p>
            <a:pPr marL="0" indent="0" algn="ctr">
              <a:spcBef>
                <a:spcPts val="0"/>
              </a:spcBef>
              <a:buNone/>
            </a:pPr>
            <a:r>
              <a:rPr lang="en-US" sz="2800" b="0" dirty="0"/>
              <a:t>Westin Kierland Resort &amp; Spa</a:t>
            </a:r>
          </a:p>
          <a:p>
            <a:pPr marL="0" indent="0" algn="ctr">
              <a:spcBef>
                <a:spcPts val="0"/>
              </a:spcBef>
              <a:buNone/>
            </a:pPr>
            <a:r>
              <a:rPr lang="en-US" sz="2800" b="0" dirty="0"/>
              <a:t>Scottsdale, Arizona</a:t>
            </a:r>
          </a:p>
        </p:txBody>
      </p:sp>
      <p:sp>
        <p:nvSpPr>
          <p:cNvPr id="4" name="Slide Number Placeholder 3">
            <a:extLst>
              <a:ext uri="{FF2B5EF4-FFF2-40B4-BE49-F238E27FC236}">
                <a16:creationId xmlns:a16="http://schemas.microsoft.com/office/drawing/2014/main" id="{B65B0E8F-9662-47C4-BCCB-A33A6A30EDE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5" name="Picture 4" descr="A picture containing clock, meter&#10;&#10;Description automatically generated">
            <a:extLst>
              <a:ext uri="{FF2B5EF4-FFF2-40B4-BE49-F238E27FC236}">
                <a16:creationId xmlns:a16="http://schemas.microsoft.com/office/drawing/2014/main" id="{FC3AAFA3-161F-4005-A9C7-3BAB36B2D4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18005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7" name="Picture Placeholder 6">
            <a:extLst>
              <a:ext uri="{FF2B5EF4-FFF2-40B4-BE49-F238E27FC236}">
                <a16:creationId xmlns:a16="http://schemas.microsoft.com/office/drawing/2014/main" id="{36129B2D-0C43-6F40-B185-01B725E6DB6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9482" t="21462" r="28223" b="36284"/>
          <a:stretch/>
        </p:blipFill>
        <p:spPr>
          <a:xfrm rot="19800000">
            <a:off x="926412" y="1416138"/>
            <a:ext cx="2113084" cy="2114053"/>
          </a:xfrm>
          <a:noFill/>
        </p:spPr>
      </p:pic>
      <p:sp>
        <p:nvSpPr>
          <p:cNvPr id="10" name="TextBox 9"/>
          <p:cNvSpPr txBox="1"/>
          <p:nvPr/>
        </p:nvSpPr>
        <p:spPr>
          <a:xfrm>
            <a:off x="5040087" y="1744909"/>
            <a:ext cx="5353760" cy="653640"/>
          </a:xfrm>
          <a:prstGeom prst="rect">
            <a:avLst/>
          </a:prstGeom>
          <a:noFill/>
        </p:spPr>
        <p:txBody>
          <a:bodyPr wrap="square" lIns="0" r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70C0">
                    <a:alpha val="70000"/>
                  </a:srgbClr>
                </a:solidFill>
                <a:effectLst/>
                <a:uLnTx/>
                <a:uFillTx/>
                <a:latin typeface="Century Gothic" panose="020B0502020202020204" pitchFamily="34" charset="0"/>
                <a:ea typeface="+mn-ea"/>
                <a:cs typeface="+mn-cs"/>
              </a:rPr>
              <a:t>Senior Director, Business Development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70C0">
                    <a:alpha val="70000"/>
                  </a:srgbClr>
                </a:solidFill>
                <a:effectLst/>
                <a:uLnTx/>
                <a:uFillTx/>
                <a:latin typeface="Century Gothic" panose="020B0502020202020204" pitchFamily="34" charset="0"/>
                <a:ea typeface="+mn-ea"/>
                <a:cs typeface="+mn-cs"/>
              </a:rPr>
              <a:t>OneOme</a:t>
            </a:r>
          </a:p>
        </p:txBody>
      </p:sp>
      <p:sp>
        <p:nvSpPr>
          <p:cNvPr id="11" name="TextBox 10"/>
          <p:cNvSpPr txBox="1"/>
          <p:nvPr/>
        </p:nvSpPr>
        <p:spPr>
          <a:xfrm>
            <a:off x="5040087" y="2118241"/>
            <a:ext cx="6256036" cy="4154984"/>
          </a:xfrm>
          <a:prstGeom prst="rect">
            <a:avLst/>
          </a:prstGeom>
          <a:noFill/>
        </p:spPr>
        <p:txBody>
          <a:bodyPr wrap="square" lIns="0" r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J</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Calibri" panose="020F0502020204030204" pitchFamily="34" charset="0"/>
              </a:rPr>
              <a:t>ulie is a registered pharmacist in 12 states, certified in pharmacogenomics with over 20 years experience in Specialty, Managed Care and Healthcare Technology.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Calibri" panose="020F0502020204030204" pitchFamily="34" charset="0"/>
              </a:rPr>
              <a:t>She currently is the Senior Director of Business Development at OneOme where she specializes in helping organizations implement pharmacogenomic programs that optimize medications and improve clinical and financial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Calibri" panose="020F0502020204030204" pitchFamily="34" charset="0"/>
              </a:rPr>
              <a:t>She is active in local and national pharmacy organizations including AMCP and NCPDP where she is the co-chair for WG 18, Specialty Pharmacy.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2" name="Title 1"/>
          <p:cNvSpPr txBox="1">
            <a:spLocks/>
          </p:cNvSpPr>
          <p:nvPr/>
        </p:nvSpPr>
        <p:spPr>
          <a:xfrm>
            <a:off x="4899803" y="1139821"/>
            <a:ext cx="5890267" cy="646331"/>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l" defTabSz="914318" rtl="0" eaLnBrk="1" fontAlgn="auto" latinLnBrk="0" hangingPunct="1">
              <a:lnSpc>
                <a:spcPct val="75000"/>
              </a:lnSpc>
              <a:spcBef>
                <a:spcPct val="0"/>
              </a:spcBef>
              <a:spcAft>
                <a:spcPts val="0"/>
              </a:spcAft>
              <a:buClrTx/>
              <a:buSzTx/>
              <a:buFontTx/>
              <a:buNone/>
              <a:tabLst/>
              <a:defRPr/>
            </a:pPr>
            <a: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Julie Hessick, R.Ph.</a:t>
            </a:r>
          </a:p>
        </p:txBody>
      </p:sp>
      <p:pic>
        <p:nvPicPr>
          <p:cNvPr id="4" name="Picture Placeholder 3">
            <a:extLst>
              <a:ext uri="{FF2B5EF4-FFF2-40B4-BE49-F238E27FC236}">
                <a16:creationId xmlns:a16="http://schemas.microsoft.com/office/drawing/2014/main" id="{6D2CABEA-44A0-6644-938E-C66D2095DA3C}"/>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l="17155" t="3163" r="17060" b="25491"/>
          <a:stretch/>
        </p:blipFill>
        <p:spPr>
          <a:xfrm>
            <a:off x="1473198" y="2001655"/>
            <a:ext cx="2982539" cy="4126316"/>
          </a:xfrm>
        </p:spPr>
      </p:pic>
      <p:pic>
        <p:nvPicPr>
          <p:cNvPr id="9" name="Picture 8" descr="A picture containing clock, meter&#10;&#10;Description automatically generated">
            <a:extLst>
              <a:ext uri="{FF2B5EF4-FFF2-40B4-BE49-F238E27FC236}">
                <a16:creationId xmlns:a16="http://schemas.microsoft.com/office/drawing/2014/main" id="{1724AA86-3DDC-4F55-B5C6-0A06E2B838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1457870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E825-33C1-435F-B8EE-1F416A9C1211}"/>
              </a:ext>
            </a:extLst>
          </p:cNvPr>
          <p:cNvSpPr>
            <a:spLocks noGrp="1"/>
          </p:cNvSpPr>
          <p:nvPr>
            <p:ph type="title"/>
          </p:nvPr>
        </p:nvSpPr>
        <p:spPr/>
        <p:txBody>
          <a:bodyPr/>
          <a:lstStyle/>
          <a:p>
            <a:r>
              <a:rPr lang="en-US" dirty="0"/>
              <a:t>NCPDP Collaborative Workspace</a:t>
            </a:r>
          </a:p>
        </p:txBody>
      </p:sp>
      <p:sp>
        <p:nvSpPr>
          <p:cNvPr id="3" name="Content Placeholder 2">
            <a:extLst>
              <a:ext uri="{FF2B5EF4-FFF2-40B4-BE49-F238E27FC236}">
                <a16:creationId xmlns:a16="http://schemas.microsoft.com/office/drawing/2014/main" id="{7AA5ED7E-5C15-48F4-9E34-6F02288FF333}"/>
              </a:ext>
            </a:extLst>
          </p:cNvPr>
          <p:cNvSpPr>
            <a:spLocks noGrp="1"/>
          </p:cNvSpPr>
          <p:nvPr>
            <p:ph idx="1"/>
          </p:nvPr>
        </p:nvSpPr>
        <p:spPr>
          <a:xfrm>
            <a:off x="854699" y="2017946"/>
            <a:ext cx="9833429" cy="4203392"/>
          </a:xfrm>
        </p:spPr>
        <p:txBody>
          <a:bodyPr>
            <a:normAutofit/>
          </a:bodyPr>
          <a:lstStyle/>
          <a:p>
            <a:pPr marL="0" indent="0">
              <a:spcBef>
                <a:spcPts val="0"/>
              </a:spcBef>
              <a:buNone/>
            </a:pPr>
            <a:r>
              <a:rPr lang="en-US" sz="1900" b="0" i="0" dirty="0">
                <a:effectLst/>
                <a:latin typeface="+mn-lt"/>
              </a:rPr>
              <a:t>The Work Groups meet quarterly face to face to discuss issues critical to pharmacy standards. </a:t>
            </a:r>
            <a:r>
              <a:rPr lang="en-US" sz="1800" b="0" i="0" dirty="0">
                <a:effectLst/>
                <a:latin typeface="+mn-lt"/>
              </a:rPr>
              <a:t>Between quarterly work group meetings, the NCPDP Task Groups meet. Task group call schedules, working papers, and detailed information on each task group can be found here. NCPDP Task Groups are </a:t>
            </a:r>
            <a:r>
              <a:rPr lang="en-US" sz="1800" i="0" dirty="0">
                <a:effectLst/>
                <a:latin typeface="+mn-lt"/>
              </a:rPr>
              <a:t>open to any materially interested party (NCPDP member or not)</a:t>
            </a:r>
            <a:r>
              <a:rPr lang="en-US" sz="1800" b="0" i="0" dirty="0">
                <a:effectLst/>
                <a:latin typeface="+mn-lt"/>
              </a:rPr>
              <a:t> that wishes to participate and help provide standards, guidance, and problem solve.</a:t>
            </a:r>
          </a:p>
          <a:p>
            <a:pPr marL="0" indent="0">
              <a:spcBef>
                <a:spcPts val="0"/>
              </a:spcBef>
              <a:buNone/>
            </a:pPr>
            <a:endParaRPr lang="en-US" sz="1800" b="0" dirty="0">
              <a:latin typeface="+mn-lt"/>
            </a:endParaRPr>
          </a:p>
          <a:p>
            <a:pPr marL="0" indent="0">
              <a:spcBef>
                <a:spcPts val="0"/>
              </a:spcBef>
              <a:buNone/>
            </a:pPr>
            <a:r>
              <a:rPr lang="en-US" sz="1800" b="0" dirty="0">
                <a:latin typeface="+mn-lt"/>
              </a:rPr>
              <a:t>To participate in NCPDP Task Groups, please visit the </a:t>
            </a:r>
            <a:r>
              <a:rPr lang="en-US" sz="1800" b="0" dirty="0">
                <a:latin typeface="+mn-lt"/>
                <a:hlinkClick r:id="rId2"/>
              </a:rPr>
              <a:t>Collaborative Workspace</a:t>
            </a:r>
            <a:r>
              <a:rPr lang="en-US" sz="1800" b="0" dirty="0">
                <a:latin typeface="+mn-lt"/>
              </a:rPr>
              <a:t> and help improve the pharmacy industry!</a:t>
            </a:r>
          </a:p>
        </p:txBody>
      </p:sp>
      <p:sp>
        <p:nvSpPr>
          <p:cNvPr id="4" name="Slide Number Placeholder 3">
            <a:extLst>
              <a:ext uri="{FF2B5EF4-FFF2-40B4-BE49-F238E27FC236}">
                <a16:creationId xmlns:a16="http://schemas.microsoft.com/office/drawing/2014/main" id="{B65B0E8F-9662-47C4-BCCB-A33A6A30EDE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9F3590A6-C2C4-4E74-8AE7-6B64A18C0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750" y="440107"/>
            <a:ext cx="1445378" cy="1445378"/>
          </a:xfrm>
          <a:prstGeom prst="rect">
            <a:avLst/>
          </a:prstGeom>
        </p:spPr>
      </p:pic>
      <p:pic>
        <p:nvPicPr>
          <p:cNvPr id="7" name="Picture 6" descr="A picture containing clock, meter&#10;&#10;Description automatically generated">
            <a:extLst>
              <a:ext uri="{FF2B5EF4-FFF2-40B4-BE49-F238E27FC236}">
                <a16:creationId xmlns:a16="http://schemas.microsoft.com/office/drawing/2014/main" id="{A916B4FD-9295-4E80-91C7-6295AF809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162643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67" r="16667"/>
          <a:stretch>
            <a:fillRect/>
          </a:stretch>
        </p:blipFill>
        <p:spPr>
          <a:xfrm>
            <a:off x="4403452" y="-1085850"/>
            <a:ext cx="7788548" cy="7115175"/>
          </a:xfrm>
        </p:spPr>
      </p:pic>
      <p:sp>
        <p:nvSpPr>
          <p:cNvPr id="3" name="Title 2"/>
          <p:cNvSpPr>
            <a:spLocks noGrp="1"/>
          </p:cNvSpPr>
          <p:nvPr>
            <p:ph type="title"/>
          </p:nvPr>
        </p:nvSpPr>
        <p:spPr/>
        <p:txBody>
          <a:bodyPr/>
          <a:lstStyle/>
          <a:p>
            <a:r>
              <a:rPr lang="en-US" dirty="0"/>
              <a:t>Thank you.</a:t>
            </a:r>
            <a:br>
              <a:rPr lang="en-US" dirty="0"/>
            </a:br>
            <a:r>
              <a:rPr lang="en-US" dirty="0"/>
              <a:t/>
            </a:r>
            <a:br>
              <a:rPr lang="en-US" dirty="0"/>
            </a:br>
            <a:r>
              <a:rPr lang="en-US" sz="2400" dirty="0"/>
              <a:t>Contact Tammy Kwiatkoski</a:t>
            </a:r>
            <a:br>
              <a:rPr lang="en-US" sz="2400" dirty="0"/>
            </a:br>
            <a:r>
              <a:rPr lang="en-US" sz="2400" dirty="0">
                <a:hlinkClick r:id="rId4"/>
              </a:rPr>
              <a:t>tkwiatkoski@himss.org</a:t>
            </a:r>
            <a:r>
              <a:rPr lang="en-US" sz="2400" dirty="0"/>
              <a:t/>
            </a:r>
            <a:br>
              <a:rPr lang="en-US" sz="2400" dirty="0"/>
            </a:br>
            <a:r>
              <a:rPr lang="en-US" sz="1800" dirty="0"/>
              <a:t>312-915-9516</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A9B6D37-D112-4C1A-99FB-CB7F57D1FD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8285" y="6288297"/>
            <a:ext cx="1421716" cy="430926"/>
          </a:xfrm>
          <a:prstGeom prst="rect">
            <a:avLst/>
          </a:prstGeom>
        </p:spPr>
      </p:pic>
    </p:spTree>
    <p:extLst>
      <p:ext uri="{BB962C8B-B14F-4D97-AF65-F5344CB8AC3E}">
        <p14:creationId xmlns:p14="http://schemas.microsoft.com/office/powerpoint/2010/main" val="253600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7" name="Picture Placeholder 6">
            <a:extLst>
              <a:ext uri="{FF2B5EF4-FFF2-40B4-BE49-F238E27FC236}">
                <a16:creationId xmlns:a16="http://schemas.microsoft.com/office/drawing/2014/main" id="{36129B2D-0C43-6F40-B185-01B725E6DB6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9482" t="21462" r="28223" b="36284"/>
          <a:stretch/>
        </p:blipFill>
        <p:spPr>
          <a:xfrm rot="19800000">
            <a:off x="926412" y="1416138"/>
            <a:ext cx="2113084" cy="2114053"/>
          </a:xfrm>
          <a:noFill/>
        </p:spPr>
      </p:pic>
      <p:sp>
        <p:nvSpPr>
          <p:cNvPr id="10" name="TextBox 9"/>
          <p:cNvSpPr txBox="1"/>
          <p:nvPr/>
        </p:nvSpPr>
        <p:spPr>
          <a:xfrm>
            <a:off x="4909457" y="1714324"/>
            <a:ext cx="5290641" cy="358175"/>
          </a:xfrm>
          <a:prstGeom prst="rect">
            <a:avLst/>
          </a:prstGeom>
          <a:noFill/>
        </p:spPr>
        <p:txBody>
          <a:bodyPr wrap="square" lIns="0" r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70C0">
                    <a:alpha val="70000"/>
                  </a:srgbClr>
                </a:solidFill>
                <a:effectLst/>
                <a:uLnTx/>
                <a:uFillTx/>
                <a:latin typeface="Century Gothic" panose="020B0502020202020204" pitchFamily="34" charset="0"/>
                <a:ea typeface="+mn-ea"/>
                <a:cs typeface="+mn-cs"/>
              </a:rPr>
              <a:t>President, Granada Health, Inc.</a:t>
            </a:r>
          </a:p>
        </p:txBody>
      </p:sp>
      <p:sp>
        <p:nvSpPr>
          <p:cNvPr id="11" name="TextBox 10"/>
          <p:cNvSpPr txBox="1"/>
          <p:nvPr/>
        </p:nvSpPr>
        <p:spPr>
          <a:xfrm>
            <a:off x="4909457" y="2118241"/>
            <a:ext cx="6923173" cy="4559453"/>
          </a:xfrm>
          <a:prstGeom prst="rect">
            <a:avLst/>
          </a:prstGeom>
          <a:noFill/>
        </p:spPr>
        <p:txBody>
          <a:bodyPr wrap="square" lIns="0" rIns="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Calibri" panose="020F0502020204030204" pitchFamily="34" charset="0"/>
                <a:cs typeface="SAYJI L+ DIN"/>
              </a:rPr>
              <a:t>Laura Topor is President of Granada Health, Inc., a Minnesota-based consulting firm.  Ms. Topor has over 25 years’ experience in pharmacy benefits management, payer and provider operations, health information technology, e-prescribing, regulatory compliance, process improvement, and strategic planning.  She has worked with the Minnesota Department of Health, ONC, Johns Hopkins, Medtronic, PharmaSmart, </a:t>
            </a:r>
            <a:r>
              <a:rPr kumimoji="0" lang="en-US" sz="1800" b="0" i="0" u="none" strike="noStrike" kern="1200" cap="none" spc="0" normalizeH="0" baseline="0" noProof="0" dirty="0" err="1">
                <a:ln>
                  <a:noFill/>
                </a:ln>
                <a:solidFill>
                  <a:srgbClr val="000000"/>
                </a:solidFill>
                <a:effectLst/>
                <a:uLnTx/>
                <a:uFillTx/>
                <a:latin typeface="Century Gothic" panose="020F0302020204030204"/>
                <a:ea typeface="Calibri" panose="020F0502020204030204" pitchFamily="34" charset="0"/>
                <a:cs typeface="SAYJI L+ DIN"/>
              </a:rPr>
              <a:t>BenMedica</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Calibri" panose="020F0502020204030204" pitchFamily="34" charset="0"/>
                <a:cs typeface="SAYJI L+ DIN"/>
              </a:rPr>
              <a:t>, PricewaterhouseCoopers, Allina, and HealthPartners.  She is an active member of NCPDP, AMCP, MPhA and the Minnesota eHealth Initiative.  At NCPDP, Laura has served as a member of the Board of Trustees, work group and standardization co-chair, and on numerous committees and task groups.  She currently serves as co-chair of NCPDP’s Specialty Pharmacy Work Group. </a:t>
            </a: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2" name="Title 1"/>
          <p:cNvSpPr txBox="1">
            <a:spLocks/>
          </p:cNvSpPr>
          <p:nvPr/>
        </p:nvSpPr>
        <p:spPr>
          <a:xfrm>
            <a:off x="4832020" y="1198875"/>
            <a:ext cx="5890267" cy="646331"/>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l" defTabSz="914318" rtl="0" eaLnBrk="1" fontAlgn="auto" latinLnBrk="0" hangingPunct="1">
              <a:lnSpc>
                <a:spcPct val="75000"/>
              </a:lnSpc>
              <a:spcBef>
                <a:spcPct val="0"/>
              </a:spcBef>
              <a:spcAft>
                <a:spcPts val="0"/>
              </a:spcAft>
              <a:buClrTx/>
              <a:buSzTx/>
              <a:buFontTx/>
              <a:buNone/>
              <a:tabLst/>
              <a:defRPr/>
            </a:pPr>
            <a: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Laura Topor</a:t>
            </a:r>
          </a:p>
        </p:txBody>
      </p:sp>
      <p:pic>
        <p:nvPicPr>
          <p:cNvPr id="6" name="Picture Placeholder 5">
            <a:extLst>
              <a:ext uri="{FF2B5EF4-FFF2-40B4-BE49-F238E27FC236}">
                <a16:creationId xmlns:a16="http://schemas.microsoft.com/office/drawing/2014/main" id="{BDAC6E02-3206-EA43-A716-3E0E2448BEAE}"/>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val="0"/>
              </a:ext>
            </a:extLst>
          </a:blip>
          <a:srcRect t="-263" r="2483" b="4299"/>
          <a:stretch/>
        </p:blipFill>
        <p:spPr>
          <a:xfrm>
            <a:off x="1652914" y="2010840"/>
            <a:ext cx="2834384" cy="4186083"/>
          </a:xfrm>
        </p:spPr>
      </p:pic>
      <p:pic>
        <p:nvPicPr>
          <p:cNvPr id="9" name="Picture 8" descr="A picture containing clock, meter&#10;&#10;Description automatically generated">
            <a:extLst>
              <a:ext uri="{FF2B5EF4-FFF2-40B4-BE49-F238E27FC236}">
                <a16:creationId xmlns:a16="http://schemas.microsoft.com/office/drawing/2014/main" id="{52AA58FE-8638-4B9C-901C-DC445A4453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282049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7" name="Picture Placeholder 6">
            <a:extLst>
              <a:ext uri="{FF2B5EF4-FFF2-40B4-BE49-F238E27FC236}">
                <a16:creationId xmlns:a16="http://schemas.microsoft.com/office/drawing/2014/main" id="{36129B2D-0C43-6F40-B185-01B725E6DB6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9482" t="21462" r="28223" b="36284"/>
          <a:stretch/>
        </p:blipFill>
        <p:spPr>
          <a:xfrm rot="19800000">
            <a:off x="926412" y="1416138"/>
            <a:ext cx="2113084" cy="2114053"/>
          </a:xfrm>
          <a:noFill/>
        </p:spPr>
      </p:pic>
      <p:sp>
        <p:nvSpPr>
          <p:cNvPr id="10" name="TextBox 9"/>
          <p:cNvSpPr txBox="1"/>
          <p:nvPr/>
        </p:nvSpPr>
        <p:spPr>
          <a:xfrm>
            <a:off x="5312229" y="1742614"/>
            <a:ext cx="5431032" cy="653640"/>
          </a:xfrm>
          <a:prstGeom prst="rect">
            <a:avLst/>
          </a:prstGeom>
          <a:noFill/>
        </p:spPr>
        <p:txBody>
          <a:bodyPr wrap="square" lIns="0" r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70C0">
                    <a:alpha val="70000"/>
                  </a:srgbClr>
                </a:solidFill>
                <a:effectLst/>
                <a:uLnTx/>
                <a:uFillTx/>
                <a:latin typeface="Century Gothic" panose="020B0502020202020204" pitchFamily="34" charset="0"/>
                <a:ea typeface="+mn-ea"/>
                <a:cs typeface="+mn-cs"/>
              </a:rPr>
              <a:t>Senior Manager, Clinical Technology</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70C0">
                    <a:alpha val="70000"/>
                  </a:srgbClr>
                </a:solidFill>
                <a:effectLst/>
                <a:uLnTx/>
                <a:uFillTx/>
                <a:latin typeface="Century Gothic" panose="020B0502020202020204" pitchFamily="34" charset="0"/>
                <a:ea typeface="+mn-ea"/>
                <a:cs typeface="+mn-cs"/>
              </a:rPr>
              <a:t>Accredo Health Group</a:t>
            </a:r>
          </a:p>
        </p:txBody>
      </p:sp>
      <p:sp>
        <p:nvSpPr>
          <p:cNvPr id="11" name="TextBox 10"/>
          <p:cNvSpPr txBox="1"/>
          <p:nvPr/>
        </p:nvSpPr>
        <p:spPr>
          <a:xfrm>
            <a:off x="5312229" y="2496735"/>
            <a:ext cx="6048288" cy="3416320"/>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Calibri" panose="020F0502020204030204" pitchFamily="34" charset="0"/>
              </a:rPr>
              <a:t>Michele is a residency-trained pharmacist with specialty and hospital pharmacy experience. She joined Accredo in 2006 and is currently the Senior Manager Clinical Technology. Michele has worked with and/or developed/implemented physician order entry, system driven clinical protocols, electronic medical records, </a:t>
            </a:r>
            <a:r>
              <a:rPr kumimoji="0" lang="en-US" sz="1800" b="0" i="0" u="none" strike="noStrike" kern="1200" cap="none" spc="0" normalizeH="0" baseline="0" noProof="0" dirty="0" err="1">
                <a:ln>
                  <a:noFill/>
                </a:ln>
                <a:solidFill>
                  <a:srgbClr val="000000"/>
                </a:solidFill>
                <a:effectLst/>
                <a:uLnTx/>
                <a:uFillTx/>
                <a:latin typeface="Century Gothic" panose="020F0302020204030204"/>
                <a:ea typeface="+mn-ea"/>
                <a:cs typeface="Calibri" panose="020F0502020204030204" pitchFamily="34" charset="0"/>
              </a:rPr>
              <a:t>eprescribing</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Calibri" panose="020F0502020204030204" pitchFamily="34" charset="0"/>
              </a:rPr>
              <a:t> requirements, REMS, specialty clinical programs, and system generated DUR and regulatory alerts. Michele is also a co-lead of the Specialty Requirements for </a:t>
            </a:r>
            <a:r>
              <a:rPr kumimoji="0" lang="en-US" sz="1800" b="0" i="0" u="none" strike="noStrike" kern="1200" cap="none" spc="0" normalizeH="0" baseline="0" noProof="0" dirty="0" err="1">
                <a:ln>
                  <a:noFill/>
                </a:ln>
                <a:solidFill>
                  <a:srgbClr val="000000"/>
                </a:solidFill>
                <a:effectLst/>
                <a:uLnTx/>
                <a:uFillTx/>
                <a:latin typeface="Century Gothic" panose="020F0302020204030204"/>
                <a:ea typeface="+mn-ea"/>
                <a:cs typeface="Calibri" panose="020F0502020204030204" pitchFamily="34" charset="0"/>
              </a:rPr>
              <a:t>ePrescribing</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Calibri" panose="020F0502020204030204" pitchFamily="34" charset="0"/>
              </a:rPr>
              <a:t> TG within NCPDP and a co-chair for NCPDP WG 18, Specialty Pharmacy. </a:t>
            </a:r>
          </a:p>
        </p:txBody>
      </p:sp>
      <p:sp>
        <p:nvSpPr>
          <p:cNvPr id="12" name="Title 1"/>
          <p:cNvSpPr txBox="1">
            <a:spLocks/>
          </p:cNvSpPr>
          <p:nvPr/>
        </p:nvSpPr>
        <p:spPr>
          <a:xfrm>
            <a:off x="5215924" y="1096283"/>
            <a:ext cx="6040340" cy="646331"/>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l" defTabSz="914318" rtl="0" eaLnBrk="1" fontAlgn="auto" latinLnBrk="0" hangingPunct="1">
              <a:lnSpc>
                <a:spcPct val="75000"/>
              </a:lnSpc>
              <a:spcBef>
                <a:spcPct val="0"/>
              </a:spcBef>
              <a:spcAft>
                <a:spcPts val="0"/>
              </a:spcAft>
              <a:buClrTx/>
              <a:buSzTx/>
              <a:buFontTx/>
              <a:buNone/>
              <a:tabLst/>
              <a:defRPr/>
            </a:pPr>
            <a:r>
              <a:rPr kumimoji="0" lang="en-US" sz="36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Michele R. Kidd, PharmD</a:t>
            </a:r>
          </a:p>
        </p:txBody>
      </p:sp>
      <p:pic>
        <p:nvPicPr>
          <p:cNvPr id="8" name="Picture Placeholder 7">
            <a:extLst>
              <a:ext uri="{FF2B5EF4-FFF2-40B4-BE49-F238E27FC236}">
                <a16:creationId xmlns:a16="http://schemas.microsoft.com/office/drawing/2014/main" id="{862F4E80-1B5A-A743-A40D-A3962414F6DA}"/>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l="-3638" t="-771" r="2994" b="3488"/>
          <a:stretch/>
        </p:blipFill>
        <p:spPr>
          <a:xfrm>
            <a:off x="1540882" y="2182328"/>
            <a:ext cx="2939316" cy="4046890"/>
          </a:xfrm>
        </p:spPr>
      </p:pic>
      <p:pic>
        <p:nvPicPr>
          <p:cNvPr id="9" name="Picture 8" descr="A picture containing clock, meter&#10;&#10;Description automatically generated">
            <a:extLst>
              <a:ext uri="{FF2B5EF4-FFF2-40B4-BE49-F238E27FC236}">
                <a16:creationId xmlns:a16="http://schemas.microsoft.com/office/drawing/2014/main" id="{F383C700-8FB1-4E32-87AA-51C46E686F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68843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p:txBody>
          <a:bodyPr/>
          <a:lstStyle/>
          <a:p>
            <a:r>
              <a:rPr lang="en-US" dirty="0"/>
              <a:t>Agenda</a:t>
            </a:r>
          </a:p>
        </p:txBody>
      </p:sp>
      <p:sp>
        <p:nvSpPr>
          <p:cNvPr id="14" name="Content Placeholder 13"/>
          <p:cNvSpPr>
            <a:spLocks noGrp="1"/>
          </p:cNvSpPr>
          <p:nvPr>
            <p:ph idx="1"/>
          </p:nvPr>
        </p:nvSpPr>
        <p:spPr>
          <a:xfrm>
            <a:off x="854699" y="2057373"/>
            <a:ext cx="9833429" cy="4194596"/>
          </a:xfrm>
        </p:spPr>
        <p:txBody>
          <a:bodyPr>
            <a:normAutofit/>
          </a:bodyPr>
          <a:lstStyle/>
          <a:p>
            <a:r>
              <a:rPr lang="en-US" b="0" dirty="0"/>
              <a:t>Current Specialty workflow and challenges that cause delays in therapy </a:t>
            </a:r>
            <a:endParaRPr lang="en-US" dirty="0"/>
          </a:p>
          <a:p>
            <a:r>
              <a:rPr lang="en-US" b="0" dirty="0"/>
              <a:t>Transactions to enhance Specialty process </a:t>
            </a:r>
          </a:p>
          <a:p>
            <a:r>
              <a:rPr lang="en-US" b="0" dirty="0"/>
              <a:t>Benefit Coverage Identification white paper </a:t>
            </a:r>
          </a:p>
          <a:p>
            <a:r>
              <a:rPr lang="en-US" b="0" dirty="0"/>
              <a:t>Collaboration amongst standard organizations </a:t>
            </a:r>
          </a:p>
          <a:p>
            <a:r>
              <a:rPr lang="en-US" b="0" dirty="0"/>
              <a:t>Specialty Work Group overview and involvement</a:t>
            </a:r>
            <a:endParaRPr lang="en-US" dirty="0"/>
          </a:p>
        </p:txBody>
      </p:sp>
      <p:pic>
        <p:nvPicPr>
          <p:cNvPr id="8" name="Picture 7" descr="A picture containing clock, meter&#10;&#10;Description automatically generated">
            <a:extLst>
              <a:ext uri="{FF2B5EF4-FFF2-40B4-BE49-F238E27FC236}">
                <a16:creationId xmlns:a16="http://schemas.microsoft.com/office/drawing/2014/main" id="{921A3C44-5E36-4741-9DC5-49F43F6C8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6291072"/>
            <a:ext cx="1426464" cy="432364"/>
          </a:xfrm>
          <a:prstGeom prst="rect">
            <a:avLst/>
          </a:prstGeom>
        </p:spPr>
      </p:pic>
    </p:spTree>
    <p:extLst>
      <p:ext uri="{BB962C8B-B14F-4D97-AF65-F5344CB8AC3E}">
        <p14:creationId xmlns:p14="http://schemas.microsoft.com/office/powerpoint/2010/main" val="246992225"/>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1_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06dbc50a-7c40-497c-8ead-392c4a2b388e" origin="userSelected">
  <element uid="3a0f620a-74f7-4504-a030-448d9ea0e08a" value=""/>
  <element uid="4ccf64bc-f240-4d04-9210-66ba0df04095" value=""/>
  <element uid="id_classification_nonbusiness" value=""/>
</sisl>
</file>

<file path=customXml/itemProps1.xml><?xml version="1.0" encoding="utf-8"?>
<ds:datastoreItem xmlns:ds="http://schemas.openxmlformats.org/officeDocument/2006/customXml" ds:itemID="{7D4238EE-074C-4DDE-B759-474E31E00B0C}">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13828</TotalTime>
  <Words>3298</Words>
  <Application>Microsoft Office PowerPoint</Application>
  <PresentationFormat>Widescreen</PresentationFormat>
  <Paragraphs>521</Paragraphs>
  <Slides>61</Slides>
  <Notes>57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61</vt:i4>
      </vt:variant>
    </vt:vector>
  </HeadingPairs>
  <TitlesOfParts>
    <vt:vector size="74" baseType="lpstr">
      <vt:lpstr>MS PGothic</vt:lpstr>
      <vt:lpstr>Arial</vt:lpstr>
      <vt:lpstr>Calibri</vt:lpstr>
      <vt:lpstr>Century Gothic</vt:lpstr>
      <vt:lpstr>Open Sans</vt:lpstr>
      <vt:lpstr>Prometo</vt:lpstr>
      <vt:lpstr>Prometo Medium</vt:lpstr>
      <vt:lpstr>SAYJI L+ DIN</vt:lpstr>
      <vt:lpstr>Tahoma</vt:lpstr>
      <vt:lpstr>Times New Roman</vt:lpstr>
      <vt:lpstr>Trebuchet MS</vt:lpstr>
      <vt:lpstr>Ravi Powerpoint Template</vt:lpstr>
      <vt:lpstr>1_Ravi Powerpoint Template</vt:lpstr>
      <vt:lpstr>PowerPoint Presentation</vt:lpstr>
      <vt:lpstr> As a mission-driven non-profit, HIMSS offers a unique depth and breadth of expertise in health innovation, public policy, workforce development, research and analytics to advise global leaders, stakeholders and influencers on best practices in health information and technology.  </vt:lpstr>
      <vt:lpstr>PowerPoint Presentation</vt:lpstr>
      <vt:lpstr>About NCPDP</vt:lpstr>
      <vt:lpstr>Accreditation Statement</vt:lpstr>
      <vt:lpstr>PowerPoint Presentation</vt:lpstr>
      <vt:lpstr>PowerPoint Presentation</vt:lpstr>
      <vt:lpstr>PowerPoint Presentation</vt:lpstr>
      <vt:lpstr>Agenda</vt:lpstr>
      <vt:lpstr>Learning Objectives</vt:lpstr>
      <vt:lpstr>Pre-Test Questions</vt:lpstr>
      <vt:lpstr>Current Specialty Workflow and Challenges That Cause Delays in Therapy</vt:lpstr>
      <vt:lpstr>Specialty Overview</vt:lpstr>
      <vt:lpstr>Specialty Process Before Standards</vt:lpstr>
      <vt:lpstr>Specialty Process</vt:lpstr>
      <vt:lpstr>Specialty Processes and Steps</vt:lpstr>
      <vt:lpstr>Specialty Challenges</vt:lpstr>
      <vt:lpstr>Goals for Enhancement</vt:lpstr>
      <vt:lpstr>Transactions to Enhance the Specialty Process</vt:lpstr>
      <vt:lpstr>SCRIPT Standard</vt:lpstr>
      <vt:lpstr>ePrior Authorization (ePA)</vt:lpstr>
      <vt:lpstr>Risk Evaluation and Mitigation Strategy (REMS)</vt:lpstr>
      <vt:lpstr>Real-Time Prescription Benefit (RTPB)</vt:lpstr>
      <vt:lpstr>Reporting</vt:lpstr>
      <vt:lpstr>Benefit Coverage Identification White Paper</vt:lpstr>
      <vt:lpstr>Specialty Pharmacy Benefit Coverage Identification White Paper</vt:lpstr>
      <vt:lpstr>White Paper Outline</vt:lpstr>
      <vt:lpstr>White Paper Purpose</vt:lpstr>
      <vt:lpstr>Reality of Benefit Identification Inquiry</vt:lpstr>
      <vt:lpstr>Available Standards to Support Benefit Investigation</vt:lpstr>
      <vt:lpstr>White Paper Next Steps</vt:lpstr>
      <vt:lpstr>Collaboration Amongst Standard Organizations</vt:lpstr>
      <vt:lpstr>Collaboration with other Standards Development Organizations (SDOs)</vt:lpstr>
      <vt:lpstr>HL7</vt:lpstr>
      <vt:lpstr>HL7 Standards</vt:lpstr>
      <vt:lpstr>X12</vt:lpstr>
      <vt:lpstr>X12 Subcommittees</vt:lpstr>
      <vt:lpstr>X12N - Insurance</vt:lpstr>
      <vt:lpstr>Where else is NCPDP involved?</vt:lpstr>
      <vt:lpstr>Specialty Work Group  Overview and Involvement</vt:lpstr>
      <vt:lpstr>NCPDP Specialty Work Group Overview</vt:lpstr>
      <vt:lpstr>PowerPoint Presentation</vt:lpstr>
      <vt:lpstr>NCPDP Specialty Resources</vt:lpstr>
      <vt:lpstr>PowerPoint Presentation</vt:lpstr>
      <vt:lpstr>Post-Test Question 1</vt:lpstr>
      <vt:lpstr>Post-Test Question 1</vt:lpstr>
      <vt:lpstr>Post-Test Question 2</vt:lpstr>
      <vt:lpstr>Post-Test Question 2</vt:lpstr>
      <vt:lpstr>Post-Test Question 3</vt:lpstr>
      <vt:lpstr>Post-Test Question 3</vt:lpstr>
      <vt:lpstr>Post-Test Question 4</vt:lpstr>
      <vt:lpstr>Post-Test Question 4</vt:lpstr>
      <vt:lpstr>Post-Test Question 5</vt:lpstr>
      <vt:lpstr>Post-Test Question 5</vt:lpstr>
      <vt:lpstr>Questions?</vt:lpstr>
      <vt:lpstr>Claim CE Weblink</vt:lpstr>
      <vt:lpstr>Evaluation Weblink</vt:lpstr>
      <vt:lpstr>PowerPoint Presentation</vt:lpstr>
      <vt:lpstr>SAVE THE DATE: NCPDP Annual Technology &amp; Business Conference</vt:lpstr>
      <vt:lpstr>NCPDP Collaborative Workspace</vt:lpstr>
      <vt:lpstr>Thank you.  Contact Tammy Kwiatkoski tkwiatkoski@himss.org 312-915-9516</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Martin, Megan</cp:lastModifiedBy>
  <cp:revision>195</cp:revision>
  <dcterms:created xsi:type="dcterms:W3CDTF">2019-10-16T19:16:43Z</dcterms:created>
  <dcterms:modified xsi:type="dcterms:W3CDTF">2020-12-22T19:26:08Z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9b761224-fd10-477e-b25d-05abf811f60b</vt:lpwstr>
  </property>
  <property fmtid="{D5CDD505-2E9C-101B-9397-08002B2CF9AE}" pid="3" name="bjSaver">
    <vt:lpwstr>psYaC6vAb2+N7/OdZQ4zy/ggbjGPo8d7</vt:lpwstr>
  </property>
  <property fmtid="{D5CDD505-2E9C-101B-9397-08002B2CF9AE}" pid="4" name="bjDocumentLabelXML">
    <vt:lpwstr>&lt;?xml version="1.0" encoding="us-ascii"?&gt;&lt;sisl xmlns:xsi="http://www.w3.org/2001/XMLSchema-instance" xmlns:xsd="http://www.w3.org/2001/XMLSchema" sislVersion="0" policy="06dbc50a-7c40-497c-8ead-392c4a2b388e" origin="userSelected" xmlns="http://www.boldonj</vt:lpwstr>
  </property>
  <property fmtid="{D5CDD505-2E9C-101B-9397-08002B2CF9AE}" pid="5" name="bjDocumentLabelXML-0">
    <vt:lpwstr>ames.com/2008/01/sie/internal/label"&gt;&lt;element uid="3a0f620a-74f7-4504-a030-448d9ea0e08a" value="" /&gt;&lt;element uid="4ccf64bc-f240-4d04-9210-66ba0df04095" value="" /&gt;&lt;element uid="id_classification_nonbusiness" value="" /&gt;&lt;/sisl&gt;</vt:lpwstr>
  </property>
  <property fmtid="{D5CDD505-2E9C-101B-9397-08002B2CF9AE}" pid="6" name="bjDocumentSecurityLabel">
    <vt:lpwstr>Public</vt:lpwstr>
  </property>
  <property fmtid="{D5CDD505-2E9C-101B-9397-08002B2CF9AE}" pid="7" name="bjESIDataClassification">
    <vt:lpwstr>XYZZYPublicfwo[qei34890ty@^C@#%^11dc45</vt:lpwstr>
  </property>
</Properties>
</file>